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3" r:id="rId2"/>
    <p:sldId id="288" r:id="rId3"/>
    <p:sldId id="271" r:id="rId4"/>
    <p:sldId id="337" r:id="rId5"/>
    <p:sldId id="338" r:id="rId6"/>
    <p:sldId id="307" r:id="rId7"/>
    <p:sldId id="351" r:id="rId8"/>
    <p:sldId id="342" r:id="rId9"/>
    <p:sldId id="343" r:id="rId10"/>
    <p:sldId id="344" r:id="rId11"/>
    <p:sldId id="346" r:id="rId12"/>
    <p:sldId id="347" r:id="rId13"/>
    <p:sldId id="311" r:id="rId14"/>
    <p:sldId id="348" r:id="rId15"/>
    <p:sldId id="350" r:id="rId16"/>
    <p:sldId id="325" r:id="rId17"/>
    <p:sldId id="356" r:id="rId18"/>
    <p:sldId id="284" r:id="rId19"/>
  </p:sldIdLst>
  <p:sldSz cx="9144000" cy="6858000" type="screen4x3"/>
  <p:notesSz cx="6858000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44">
          <p15:clr>
            <a:srgbClr val="A4A3A4"/>
          </p15:clr>
        </p15:guide>
        <p15:guide id="3" orient="horz" pos="1374">
          <p15:clr>
            <a:srgbClr val="A4A3A4"/>
          </p15:clr>
        </p15:guide>
        <p15:guide id="4" orient="horz" pos="928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23A"/>
    <a:srgbClr val="BED000"/>
    <a:srgbClr val="00CC00"/>
    <a:srgbClr val="FF9900"/>
    <a:srgbClr val="CC3300"/>
    <a:srgbClr val="660033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1" autoAdjust="0"/>
    <p:restoredTop sz="94624" autoAdjust="0"/>
  </p:normalViewPr>
  <p:slideViewPr>
    <p:cSldViewPr snapToGrid="0" snapToObjects="1">
      <p:cViewPr varScale="1">
        <p:scale>
          <a:sx n="67" d="100"/>
          <a:sy n="67" d="100"/>
        </p:scale>
        <p:origin x="1590" y="60"/>
      </p:cViewPr>
      <p:guideLst>
        <p:guide orient="horz" pos="2160"/>
        <p:guide orient="horz" pos="844"/>
        <p:guide orient="horz" pos="1374"/>
        <p:guide orient="horz" pos="9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90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513" y="0"/>
            <a:ext cx="297190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56458-EEAE-4E78-900A-3DB3A35413F8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97190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513" y="9428716"/>
            <a:ext cx="297190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00E04-5489-4479-8817-FC529ED9CA4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034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85BF627-2126-4EED-A8D8-641ABC079E31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D6D40AC3-6450-4969-9079-E9028A6F5CB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17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Sjöräddningen och Fjällräddningen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0AC3-6450-4969-9079-E9028A6F5CB1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2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Kommer idag säga många självklarheter.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0AC3-6450-4969-9079-E9028A6F5CB1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82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Kommer idag säga många självklarheter.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0AC3-6450-4969-9079-E9028A6F5CB1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76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B3D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077218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524" y="1339850"/>
            <a:ext cx="8024275" cy="58477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2524" y="2181496"/>
            <a:ext cx="8024276" cy="2790703"/>
          </a:xfrm>
        </p:spPr>
        <p:txBody>
          <a:bodyPr numCol="2" spcCol="360000"/>
          <a:lstStyle>
            <a:lvl1pPr marL="266700" indent="-266700">
              <a:buFontTx/>
              <a:buBlip>
                <a:blip r:embed="rId2"/>
              </a:buBlip>
              <a:defRPr/>
            </a:lvl1pPr>
            <a:lvl2pPr>
              <a:defRPr/>
            </a:lvl2pPr>
            <a:lvl3pPr>
              <a:buClr>
                <a:srgbClr val="B3D23A"/>
              </a:buCl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1789D-D81A-4A75-AAC4-33D66A294CDD}" type="datetimeFigureOut">
              <a:rPr lang="sv-SE" smtClean="0"/>
              <a:pPr/>
              <a:t>2014-10-01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68DAE-7373-4C2A-B04F-40593AB2919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524" y="1339850"/>
            <a:ext cx="8024275" cy="58477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2524" y="2181496"/>
            <a:ext cx="8024276" cy="2790703"/>
          </a:xfrm>
        </p:spPr>
        <p:txBody>
          <a:bodyPr numCol="1" spcCol="360000"/>
          <a:lstStyle>
            <a:lvl1pPr marL="266700" indent="-26670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1789D-D81A-4A75-AAC4-33D66A294CDD}" type="datetimeFigureOut">
              <a:rPr lang="sv-SE" smtClean="0"/>
              <a:pPr/>
              <a:t>2014-10-01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68DAE-7373-4C2A-B04F-40593AB2919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24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andräddningen\Fäl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r="53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Landräddningen\Sta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andräddningen\Vatte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54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andräddningen_lime_2_centrera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20" y="1825084"/>
            <a:ext cx="2844809" cy="160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2524" y="2020311"/>
            <a:ext cx="8024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algn="l"/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2524" y="2861957"/>
            <a:ext cx="8024276" cy="2790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2524" y="6356350"/>
            <a:ext cx="1928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fld id="{9C61789D-D81A-4A75-AAC4-33D66A294CDD}" type="datetimeFigureOut">
              <a:rPr lang="sv-SE" smtClean="0"/>
              <a:pPr/>
              <a:t>2014-10-01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fld id="{82368DAE-7373-4C2A-B04F-40593AB2919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3" descr="C:\Users\Admin\Desktop\Landräddningen_lime_2_vänst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4" y="171310"/>
            <a:ext cx="1494980" cy="2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4" r:id="rId5"/>
    <p:sldLayoutId id="2147483655" r:id="rId6"/>
    <p:sldLayoutId id="2147483656" r:id="rId7"/>
    <p:sldLayoutId id="214748365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sv-SE" sz="3200" b="1" kern="1200" spc="-18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1"/>
          </a:solidFill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26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2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Kartbild Landräddningen satelite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024" y="2315468"/>
            <a:ext cx="3599688" cy="3599688"/>
          </a:xfrm>
          <a:prstGeom prst="rect">
            <a:avLst/>
          </a:prstGeom>
        </p:spPr>
      </p:pic>
      <p:cxnSp>
        <p:nvCxnSpPr>
          <p:cNvPr id="9" name="Rak pil 8"/>
          <p:cNvCxnSpPr/>
          <p:nvPr/>
        </p:nvCxnSpPr>
        <p:spPr>
          <a:xfrm flipV="1">
            <a:off x="2819400" y="5613400"/>
            <a:ext cx="0" cy="711200"/>
          </a:xfrm>
          <a:prstGeom prst="straightConnector1">
            <a:avLst/>
          </a:prstGeom>
          <a:ln w="76200">
            <a:solidFill>
              <a:srgbClr val="BED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2162707" y="6337300"/>
            <a:ext cx="21259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Person som larmar</a:t>
            </a:r>
            <a:endParaRPr lang="sv-SE" dirty="0"/>
          </a:p>
        </p:txBody>
      </p:sp>
      <p:pic>
        <p:nvPicPr>
          <p:cNvPr id="12" name="Bildobjekt 11" descr="liten droppe med kors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6900" y="6324600"/>
            <a:ext cx="283107" cy="369332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4495800" y="2258316"/>
            <a:ext cx="46041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1. Person larmar larmcentralen.</a:t>
            </a:r>
          </a:p>
          <a:p>
            <a:endParaRPr lang="sv-SE" dirty="0" smtClean="0"/>
          </a:p>
          <a:p>
            <a:r>
              <a:rPr lang="sv-SE" dirty="0" smtClean="0"/>
              <a:t>2. Larmcentralen ser, i samband med </a:t>
            </a:r>
            <a:br>
              <a:rPr lang="sv-SE" dirty="0" smtClean="0"/>
            </a:br>
            <a:r>
              <a:rPr lang="sv-SE" dirty="0" smtClean="0"/>
              <a:t>    ett larm, vilka frivilliga volontärer </a:t>
            </a:r>
          </a:p>
          <a:p>
            <a:r>
              <a:rPr lang="sv-SE" dirty="0" smtClean="0"/>
              <a:t>    som befinner sig närmast den larmande.</a:t>
            </a:r>
          </a:p>
          <a:p>
            <a:endParaRPr lang="sv-SE" dirty="0" smtClean="0"/>
          </a:p>
          <a:p>
            <a:r>
              <a:rPr lang="sv-SE" dirty="0" smtClean="0"/>
              <a:t>3. Efter att ha verifierat stödbehovet</a:t>
            </a:r>
          </a:p>
          <a:p>
            <a:r>
              <a:rPr lang="sv-SE" dirty="0" smtClean="0"/>
              <a:t>    tillfrågas volontärerna. </a:t>
            </a:r>
          </a:p>
          <a:p>
            <a:endParaRPr lang="sv-SE" dirty="0" smtClean="0"/>
          </a:p>
          <a:p>
            <a:r>
              <a:rPr lang="sv-SE" dirty="0" smtClean="0"/>
              <a:t>4. En volontär beslutar att hjälpa till. </a:t>
            </a:r>
            <a:br>
              <a:rPr lang="sv-SE" dirty="0" smtClean="0"/>
            </a:br>
            <a:r>
              <a:rPr lang="sv-SE" dirty="0" smtClean="0"/>
              <a:t>    Får uppgifter om den larmande </a:t>
            </a:r>
            <a:br>
              <a:rPr lang="sv-SE" dirty="0" smtClean="0"/>
            </a:br>
            <a:r>
              <a:rPr lang="sv-SE" dirty="0" smtClean="0"/>
              <a:t>    och dess position. Beger sig till platsen. </a:t>
            </a:r>
          </a:p>
          <a:p>
            <a:endParaRPr lang="sv-SE" dirty="0"/>
          </a:p>
          <a:p>
            <a:r>
              <a:rPr lang="sv-SE" dirty="0" smtClean="0"/>
              <a:t>5. Båda parter avslutar larmet efteråt och </a:t>
            </a:r>
          </a:p>
          <a:p>
            <a:r>
              <a:rPr lang="sv-SE" dirty="0"/>
              <a:t> </a:t>
            </a:r>
            <a:r>
              <a:rPr lang="sv-SE" dirty="0" smtClean="0"/>
              <a:t>   rapporterar sin bild av situationen.</a:t>
            </a:r>
          </a:p>
          <a:p>
            <a:endParaRPr lang="sv-SE" dirty="0"/>
          </a:p>
        </p:txBody>
      </p:sp>
      <p:sp>
        <p:nvSpPr>
          <p:cNvPr id="11" name="Rubrik 4"/>
          <p:cNvSpPr txBox="1">
            <a:spLocks/>
          </p:cNvSpPr>
          <p:nvPr/>
        </p:nvSpPr>
        <p:spPr>
          <a:xfrm>
            <a:off x="419100" y="984250"/>
            <a:ext cx="8305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-1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Larm med volontärsinsats</a:t>
            </a:r>
            <a:br>
              <a:rPr kumimoji="0" lang="sv-SE" sz="4400" b="1" i="0" u="none" strike="noStrike" kern="1200" cap="none" spc="-1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</a:br>
            <a:endParaRPr kumimoji="0" lang="sv-SE" sz="2000" b="0" i="0" u="none" strike="noStrike" kern="1200" cap="none" spc="-18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 txBox="1">
            <a:spLocks noGrp="1"/>
          </p:cNvSpPr>
          <p:nvPr>
            <p:ph type="title"/>
          </p:nvPr>
        </p:nvSpPr>
        <p:spPr>
          <a:xfrm>
            <a:off x="560924" y="1035050"/>
            <a:ext cx="8024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smtClean="0"/>
              <a:t>Användarperspektiv - Engagemang i tre steg</a:t>
            </a:r>
          </a:p>
        </p:txBody>
      </p:sp>
      <p:sp>
        <p:nvSpPr>
          <p:cNvPr id="4" name="Ellips 3"/>
          <p:cNvSpPr/>
          <p:nvPr/>
        </p:nvSpPr>
        <p:spPr>
          <a:xfrm>
            <a:off x="952500" y="2971800"/>
            <a:ext cx="2717800" cy="22606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5803900" y="2971800"/>
            <a:ext cx="2717800" cy="22606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3365500" y="2971800"/>
            <a:ext cx="2717800" cy="22606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1509518" y="3340100"/>
            <a:ext cx="16225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App enkelt!</a:t>
            </a:r>
          </a:p>
          <a:p>
            <a:pPr algn="ctr"/>
            <a:r>
              <a:rPr lang="sv-SE" dirty="0" smtClean="0"/>
              <a:t>Använd inom </a:t>
            </a:r>
            <a:br>
              <a:rPr lang="sv-SE" dirty="0" smtClean="0"/>
            </a:br>
            <a:r>
              <a:rPr lang="sv-SE" dirty="0" smtClean="0"/>
              <a:t>familjen utan</a:t>
            </a:r>
          </a:p>
          <a:p>
            <a:pPr algn="ctr"/>
            <a:r>
              <a:rPr lang="sv-SE" dirty="0" smtClean="0"/>
              <a:t>fullständig </a:t>
            </a:r>
          </a:p>
          <a:p>
            <a:pPr algn="ctr"/>
            <a:r>
              <a:rPr lang="sv-SE" dirty="0" smtClean="0"/>
              <a:t>registrering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3831450" y="3530600"/>
            <a:ext cx="1829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Registrerad,</a:t>
            </a:r>
          </a:p>
          <a:p>
            <a:pPr algn="ctr"/>
            <a:r>
              <a:rPr lang="sv-SE" dirty="0" smtClean="0"/>
              <a:t>möjlighet vara</a:t>
            </a:r>
          </a:p>
          <a:p>
            <a:pPr algn="ctr"/>
            <a:r>
              <a:rPr lang="sv-SE" dirty="0" smtClean="0"/>
              <a:t>volontär och </a:t>
            </a:r>
          </a:p>
          <a:p>
            <a:pPr algn="ctr"/>
            <a:r>
              <a:rPr lang="sv-SE" dirty="0" smtClean="0"/>
              <a:t>få </a:t>
            </a:r>
            <a:r>
              <a:rPr lang="sv-SE" dirty="0" err="1" smtClean="0"/>
              <a:t>volontärsstöd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6459922" y="3556000"/>
            <a:ext cx="1596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Certifierad</a:t>
            </a:r>
          </a:p>
          <a:p>
            <a:pPr algn="ctr"/>
            <a:r>
              <a:rPr lang="sv-SE" dirty="0" smtClean="0"/>
              <a:t>Landräddare</a:t>
            </a:r>
          </a:p>
          <a:p>
            <a:pPr algn="ctr"/>
            <a:r>
              <a:rPr lang="sv-SE" dirty="0" smtClean="0"/>
              <a:t>kan ge </a:t>
            </a:r>
          </a:p>
          <a:p>
            <a:pPr algn="ctr"/>
            <a:r>
              <a:rPr lang="sv-SE" dirty="0" smtClean="0"/>
              <a:t>första hjälpen</a:t>
            </a:r>
          </a:p>
        </p:txBody>
      </p:sp>
      <p:cxnSp>
        <p:nvCxnSpPr>
          <p:cNvPr id="13" name="Rak pil 12"/>
          <p:cNvCxnSpPr/>
          <p:nvPr/>
        </p:nvCxnSpPr>
        <p:spPr>
          <a:xfrm>
            <a:off x="476250" y="5549900"/>
            <a:ext cx="18923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>
            <a:off x="2787650" y="5549900"/>
            <a:ext cx="18923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>
            <a:off x="5200650" y="5549900"/>
            <a:ext cx="18923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 txBox="1">
            <a:spLocks noGrp="1"/>
          </p:cNvSpPr>
          <p:nvPr>
            <p:ph type="title"/>
          </p:nvPr>
        </p:nvSpPr>
        <p:spPr>
          <a:xfrm>
            <a:off x="560924" y="729159"/>
            <a:ext cx="802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smtClean="0"/>
              <a:t>Verksamhetsperspektiv</a:t>
            </a:r>
          </a:p>
        </p:txBody>
      </p:sp>
      <p:sp>
        <p:nvSpPr>
          <p:cNvPr id="4" name="Ellips 3"/>
          <p:cNvSpPr/>
          <p:nvPr/>
        </p:nvSpPr>
        <p:spPr>
          <a:xfrm>
            <a:off x="726024" y="1905000"/>
            <a:ext cx="2717800" cy="2260600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llips 6"/>
          <p:cNvSpPr/>
          <p:nvPr/>
        </p:nvSpPr>
        <p:spPr>
          <a:xfrm>
            <a:off x="5577424" y="1905000"/>
            <a:ext cx="2717800" cy="2260600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3177124" y="1905000"/>
            <a:ext cx="2717800" cy="2260600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399124" y="2844800"/>
            <a:ext cx="1289135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App enkelt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690734" y="2552700"/>
            <a:ext cx="1657826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Registrerad,</a:t>
            </a:r>
          </a:p>
          <a:p>
            <a:pPr algn="ctr"/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möjlighet vara</a:t>
            </a:r>
          </a:p>
          <a:p>
            <a:pPr algn="ctr"/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volontär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275924" y="2758301"/>
            <a:ext cx="1511952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Certifierad</a:t>
            </a:r>
          </a:p>
          <a:p>
            <a:pPr algn="ctr"/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Landräddare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738724" y="4406900"/>
            <a:ext cx="7556500" cy="22606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4574124" y="4546600"/>
            <a:ext cx="2717800" cy="20193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5259660" y="5150534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Utbildnings-</a:t>
            </a:r>
          </a:p>
          <a:p>
            <a:r>
              <a:rPr lang="sv-SE" dirty="0" smtClean="0"/>
              <a:t>verksamhet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1968500" y="5156200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Trygghetsskapande</a:t>
            </a:r>
          </a:p>
          <a:p>
            <a:pPr algn="ctr"/>
            <a:r>
              <a:rPr lang="sv-SE" dirty="0" smtClean="0"/>
              <a:t>larmfunktion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34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85539" y="151076"/>
            <a:ext cx="5939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dirty="0" smtClean="0"/>
              <a:t>Leverantörsoberoende hubb</a:t>
            </a:r>
          </a:p>
          <a:p>
            <a:pPr algn="ctr"/>
            <a:r>
              <a:rPr lang="sv-SE" sz="3600" dirty="0"/>
              <a:t>f</a:t>
            </a:r>
            <a:r>
              <a:rPr lang="sv-SE" sz="3600" dirty="0" smtClean="0"/>
              <a:t>ör framtidens enheter</a:t>
            </a:r>
            <a:endParaRPr lang="sv-SE" dirty="0"/>
          </a:p>
        </p:txBody>
      </p:sp>
      <p:pic>
        <p:nvPicPr>
          <p:cNvPr id="2051" name="Bildobjek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7" y="1564221"/>
            <a:ext cx="18097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Bildobjekt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78" y="1764247"/>
            <a:ext cx="12192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kumimoji="0" lang="sv-SE" altLang="sv-S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511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36" y="3491776"/>
            <a:ext cx="1884843" cy="283758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39" y="3295673"/>
            <a:ext cx="2230257" cy="2770788"/>
          </a:xfrm>
          <a:prstGeom prst="rect">
            <a:avLst/>
          </a:prstGeom>
        </p:spPr>
      </p:pic>
      <p:grpSp>
        <p:nvGrpSpPr>
          <p:cNvPr id="11" name="Grupp 10"/>
          <p:cNvGrpSpPr>
            <a:grpSpLocks noChangeAspect="1"/>
          </p:cNvGrpSpPr>
          <p:nvPr/>
        </p:nvGrpSpPr>
        <p:grpSpPr>
          <a:xfrm>
            <a:off x="6659709" y="1695871"/>
            <a:ext cx="1203200" cy="1692000"/>
            <a:chOff x="5988186" y="895773"/>
            <a:chExt cx="1848157" cy="2598971"/>
          </a:xfrm>
        </p:grpSpPr>
        <p:pic>
          <p:nvPicPr>
            <p:cNvPr id="19" name="Bildobjekt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1" t="-1" r="52754" b="-1238"/>
            <a:stretch/>
          </p:blipFill>
          <p:spPr>
            <a:xfrm>
              <a:off x="5988186" y="895773"/>
              <a:ext cx="1848157" cy="2598971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288" y="1272250"/>
              <a:ext cx="1028700" cy="1828800"/>
            </a:xfrm>
            <a:prstGeom prst="rect">
              <a:avLst/>
            </a:prstGeom>
          </p:spPr>
        </p:pic>
      </p:grpSp>
      <p:sp>
        <p:nvSpPr>
          <p:cNvPr id="4" name="textruta 3"/>
          <p:cNvSpPr txBox="1"/>
          <p:nvPr/>
        </p:nvSpPr>
        <p:spPr>
          <a:xfrm>
            <a:off x="2066011" y="6229345"/>
            <a:ext cx="502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+ mängder av </a:t>
            </a:r>
            <a:r>
              <a:rPr lang="sv-SE" sz="2400" dirty="0" err="1" smtClean="0"/>
              <a:t>Telehealth</a:t>
            </a:r>
            <a:r>
              <a:rPr lang="sv-SE" sz="2400" dirty="0" smtClean="0"/>
              <a:t> sensorer</a:t>
            </a:r>
            <a:endParaRPr lang="sv-SE" sz="2400" dirty="0"/>
          </a:p>
        </p:txBody>
      </p:sp>
      <p:pic>
        <p:nvPicPr>
          <p:cNvPr id="17" name="Bildobjekt 16" descr="Doro Secure 580 on table right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38" y="3874748"/>
            <a:ext cx="1943100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0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46509" y="1068809"/>
            <a:ext cx="8024275" cy="769441"/>
          </a:xfrm>
        </p:spPr>
        <p:txBody>
          <a:bodyPr/>
          <a:lstStyle/>
          <a:p>
            <a:pPr algn="ctr"/>
            <a:r>
              <a:rPr lang="sv-SE" sz="4400" dirty="0" smtClean="0"/>
              <a:t>Två grundläggande nyttor</a:t>
            </a:r>
            <a:endParaRPr lang="sv-SE" sz="44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48878" y="2704797"/>
            <a:ext cx="7799086" cy="1794636"/>
          </a:xfrm>
        </p:spPr>
        <p:txBody>
          <a:bodyPr numCol="1" spcCol="360000"/>
          <a:lstStyle/>
          <a:p>
            <a:pPr marL="0" indent="0" algn="ctr">
              <a:buNone/>
            </a:pPr>
            <a:r>
              <a:rPr lang="sv-SE" sz="2800" dirty="0" smtClean="0"/>
              <a:t>1. Ökad trygghet genom vetskap att funktionen finns och kan användas</a:t>
            </a:r>
          </a:p>
          <a:p>
            <a:pPr marL="0" indent="0" algn="ctr">
              <a:buNone/>
            </a:pPr>
            <a:endParaRPr lang="sv-SE" sz="2800" dirty="0" smtClean="0"/>
          </a:p>
          <a:p>
            <a:pPr marL="0" indent="0" algn="ctr">
              <a:buNone/>
            </a:pPr>
            <a:r>
              <a:rPr lang="sv-SE" sz="2800" dirty="0" smtClean="0"/>
              <a:t>2. Snabb hjälp på plats vid larmsituationer</a:t>
            </a:r>
          </a:p>
          <a:p>
            <a:pPr marL="0" indent="0" algn="ctr">
              <a:buNone/>
            </a:pPr>
            <a:endParaRPr lang="sv-SE" sz="2800" dirty="0"/>
          </a:p>
          <a:p>
            <a:pPr marL="0" indent="0" algn="ctr">
              <a:buNone/>
            </a:pPr>
            <a:endParaRPr lang="sv-SE" sz="1800" dirty="0" smtClean="0"/>
          </a:p>
          <a:p>
            <a:pPr marL="0" indent="0" algn="ctr">
              <a:buNone/>
            </a:pPr>
            <a:r>
              <a:rPr lang="sv-SE" sz="1800" dirty="0" smtClean="0"/>
              <a:t>Kommentar: Blir lätt fokus bara på den andra, men den första </a:t>
            </a:r>
            <a:endParaRPr lang="sv-SE" sz="1800" dirty="0" smtClean="0"/>
          </a:p>
          <a:p>
            <a:pPr marL="0" indent="0" algn="ctr">
              <a:buNone/>
            </a:pPr>
            <a:r>
              <a:rPr lang="sv-SE" sz="1800" dirty="0" smtClean="0"/>
              <a:t>är </a:t>
            </a:r>
            <a:r>
              <a:rPr lang="sv-SE" sz="1800" dirty="0" smtClean="0"/>
              <a:t>egentligen viktigare.</a:t>
            </a:r>
          </a:p>
          <a:p>
            <a:pPr marL="0" indent="0" algn="ctr">
              <a:buNone/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4858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16860" y="1339850"/>
            <a:ext cx="8024275" cy="769441"/>
          </a:xfrm>
        </p:spPr>
        <p:txBody>
          <a:bodyPr/>
          <a:lstStyle/>
          <a:p>
            <a:r>
              <a:rPr lang="sv-SE" sz="4400" dirty="0" smtClean="0"/>
              <a:t>Prissättning</a:t>
            </a:r>
            <a:endParaRPr lang="sv-SE" sz="44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23081" y="2317976"/>
            <a:ext cx="8502555" cy="279070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sv-SE" sz="2400" dirty="0" smtClean="0"/>
              <a:t>Gratis </a:t>
            </a:r>
            <a:r>
              <a:rPr lang="sv-SE" sz="2400" dirty="0" smtClean="0"/>
              <a:t>att </a:t>
            </a:r>
            <a:r>
              <a:rPr lang="sv-SE" sz="2400" dirty="0" smtClean="0"/>
              <a:t>utnyttja Följ mig och att larma anhörig</a:t>
            </a:r>
          </a:p>
          <a:p>
            <a:pPr marL="0" indent="0">
              <a:lnSpc>
                <a:spcPct val="114000"/>
              </a:lnSpc>
              <a:buNone/>
            </a:pPr>
            <a:endParaRPr lang="sv-SE" sz="1200" dirty="0" smtClean="0"/>
          </a:p>
          <a:p>
            <a:pPr>
              <a:lnSpc>
                <a:spcPct val="114000"/>
              </a:lnSpc>
            </a:pPr>
            <a:r>
              <a:rPr lang="sv-SE" sz="2400" dirty="0" smtClean="0"/>
              <a:t>Förmedling av volontär via larmcentral - 150 kr/samtal</a:t>
            </a:r>
          </a:p>
          <a:p>
            <a:pPr marL="0" indent="0">
              <a:lnSpc>
                <a:spcPct val="114000"/>
              </a:lnSpc>
              <a:buNone/>
            </a:pPr>
            <a:endParaRPr lang="sv-SE" sz="1200" dirty="0" smtClean="0"/>
          </a:p>
          <a:p>
            <a:pPr>
              <a:lnSpc>
                <a:spcPct val="114000"/>
              </a:lnSpc>
            </a:pPr>
            <a:r>
              <a:rPr lang="sv-SE" sz="2400" dirty="0" smtClean="0"/>
              <a:t>Årlig avgift för 5 förmedlingar av volontär - 495 kr/år</a:t>
            </a:r>
          </a:p>
          <a:p>
            <a:pPr marL="0" indent="0">
              <a:lnSpc>
                <a:spcPct val="114000"/>
              </a:lnSpc>
              <a:buNone/>
            </a:pPr>
            <a:endParaRPr lang="sv-SE" sz="1200" dirty="0" smtClean="0"/>
          </a:p>
          <a:p>
            <a:pPr>
              <a:lnSpc>
                <a:spcPct val="114000"/>
              </a:lnSpc>
            </a:pPr>
            <a:r>
              <a:rPr lang="sv-SE" sz="2400" dirty="0" smtClean="0"/>
              <a:t>Möjlighet att söka anhörig med enkel mobiltelefon eller </a:t>
            </a:r>
            <a:r>
              <a:rPr lang="sv-SE" sz="2400" dirty="0" smtClean="0"/>
              <a:t>    utnyttja andra avancerade positioneringstjänster – betaltjänst som kan beställas via Landräddningen</a:t>
            </a:r>
            <a:endParaRPr lang="sv-SE" sz="2400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20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495129" y="1793879"/>
            <a:ext cx="61641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v-SE" sz="1600" dirty="0" smtClean="0"/>
          </a:p>
          <a:p>
            <a:pPr marL="514350" indent="-514350" algn="ctr"/>
            <a:r>
              <a:rPr lang="sv-SE" sz="4000" dirty="0" smtClean="0">
                <a:latin typeface="+mj-lt"/>
              </a:rPr>
              <a:t>Vill ni vara med och skapa</a:t>
            </a:r>
          </a:p>
          <a:p>
            <a:pPr marL="514350" indent="-514350" algn="ctr"/>
            <a:r>
              <a:rPr lang="sv-SE" sz="2400" dirty="0" smtClean="0">
                <a:latin typeface="+mj-lt"/>
              </a:rPr>
              <a:t> </a:t>
            </a:r>
          </a:p>
          <a:p>
            <a:pPr marL="514350" indent="-514350" algn="ctr"/>
            <a:r>
              <a:rPr lang="sv-SE" sz="4000" dirty="0" smtClean="0">
                <a:latin typeface="+mj-lt"/>
              </a:rPr>
              <a:t>en ny modern folkrörelse?</a:t>
            </a:r>
          </a:p>
        </p:txBody>
      </p:sp>
    </p:spTree>
    <p:extLst>
      <p:ext uri="{BB962C8B-B14F-4D97-AF65-F5344CB8AC3E}">
        <p14:creationId xmlns:p14="http://schemas.microsoft.com/office/powerpoint/2010/main" val="30800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3"/>
          <p:cNvSpPr txBox="1">
            <a:spLocks/>
          </p:cNvSpPr>
          <p:nvPr/>
        </p:nvSpPr>
        <p:spPr>
          <a:xfrm>
            <a:off x="-5822" y="744600"/>
            <a:ext cx="9144000" cy="7694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sv-SE" sz="3200" b="1" kern="1200" spc="-18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</a:lstStyle>
          <a:p>
            <a:r>
              <a:rPr lang="sv-SE" sz="4400" dirty="0" smtClean="0"/>
              <a:t>Funktionen behöver</a:t>
            </a:r>
            <a:endParaRPr lang="sv-SE" sz="4400" dirty="0"/>
          </a:p>
        </p:txBody>
      </p:sp>
      <p:sp>
        <p:nvSpPr>
          <p:cNvPr id="14" name="textruta 9"/>
          <p:cNvSpPr txBox="1"/>
          <p:nvPr/>
        </p:nvSpPr>
        <p:spPr>
          <a:xfrm>
            <a:off x="0" y="1982492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3200" dirty="0" err="1" smtClean="0"/>
              <a:t>Appen</a:t>
            </a:r>
            <a:r>
              <a:rPr lang="sv-SE" sz="3200" dirty="0" smtClean="0"/>
              <a:t> – Android eller Iphone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sv-SE" sz="3200" dirty="0" smtClean="0"/>
              <a:t>Telefonabonnemang - mobilt data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sv-SE" sz="3200" dirty="0" smtClean="0"/>
              <a:t>Larmmottagare måste ha </a:t>
            </a:r>
            <a:r>
              <a:rPr lang="sv-SE" sz="3200" dirty="0" err="1" smtClean="0"/>
              <a:t>appen</a:t>
            </a:r>
            <a:endParaRPr lang="sv-SE" sz="3200" dirty="0" smtClean="0"/>
          </a:p>
          <a:p>
            <a:pPr algn="ctr"/>
            <a:r>
              <a:rPr lang="sv-SE" sz="3200" dirty="0" smtClean="0"/>
              <a:t>Platstjänsterna i telefonen ska vara på </a:t>
            </a:r>
            <a:br>
              <a:rPr lang="sv-SE" sz="3200" dirty="0" smtClean="0"/>
            </a:br>
            <a:r>
              <a:rPr lang="sv-SE" sz="3200" dirty="0" smtClean="0"/>
              <a:t>(kräver dock ej att GPS är på hela tiden)</a:t>
            </a:r>
          </a:p>
          <a:p>
            <a:pPr algn="ctr"/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7149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343275" y="46655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  <a:latin typeface="+mj-lt"/>
              </a:rPr>
              <a:t>DIN POSITION SKAPAR TRYGGHET</a:t>
            </a:r>
            <a:endParaRPr lang="sv-SE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Admin\Desktop\Landräddningen\Landräddningen_centrerad_RG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2" r="33294" b="29375"/>
          <a:stretch/>
        </p:blipFill>
        <p:spPr bwMode="auto">
          <a:xfrm>
            <a:off x="7467600" y="4491890"/>
            <a:ext cx="714375" cy="8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370661" y="544560"/>
            <a:ext cx="438453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v-SE" dirty="0" smtClean="0"/>
          </a:p>
          <a:p>
            <a:pPr marL="514350" indent="-514350" algn="ctr"/>
            <a:r>
              <a:rPr lang="sv-SE" dirty="0" smtClean="0"/>
              <a:t> </a:t>
            </a:r>
            <a:r>
              <a:rPr lang="sv-SE" sz="4400" dirty="0" smtClean="0">
                <a:latin typeface="+mj-lt"/>
              </a:rPr>
              <a:t>Utgångspunkter:</a:t>
            </a:r>
            <a:endParaRPr lang="sv-SE" sz="4400" dirty="0" smtClean="0">
              <a:latin typeface="+mj-lt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19814" y="1861726"/>
            <a:ext cx="8774133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- 15 </a:t>
            </a:r>
            <a:r>
              <a:rPr lang="sv-SE" sz="2800" dirty="0">
                <a:latin typeface="Helvetica" panose="020B0604020202020204" pitchFamily="34" charset="0"/>
                <a:cs typeface="Helvetica" panose="020B0604020202020204" pitchFamily="34" charset="0"/>
              </a:rPr>
              <a:t>procent </a:t>
            </a: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av befolkningen känner sig otrygga att</a:t>
            </a:r>
            <a:b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vara ute själva.*</a:t>
            </a:r>
          </a:p>
          <a:p>
            <a:endParaRPr lang="sv-SE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Var 10:e </a:t>
            </a:r>
            <a:r>
              <a:rPr lang="sv-SE" sz="2800" dirty="0">
                <a:latin typeface="Helvetica" panose="020B0604020202020204" pitchFamily="34" charset="0"/>
                <a:cs typeface="Helvetica" panose="020B0604020202020204" pitchFamily="34" charset="0"/>
              </a:rPr>
              <a:t>kvinna undviker att gå ut ensam på </a:t>
            </a: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kvällen*</a:t>
            </a:r>
          </a:p>
          <a:p>
            <a:endParaRPr lang="sv-S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 låter demenssjuka förirra sig utan hjälpmedel</a:t>
            </a:r>
          </a:p>
          <a:p>
            <a:pPr marL="457200" indent="-457200">
              <a:buFontTx/>
              <a:buChar char="-"/>
            </a:pPr>
            <a:endParaRPr lang="sv-S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Du måste argumentera för att få en ambulanshjälp</a:t>
            </a:r>
          </a:p>
          <a:p>
            <a:pPr marL="457200" indent="-457200">
              <a:buFontTx/>
              <a:buChar char="-"/>
            </a:pPr>
            <a:endParaRPr lang="sv-S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sv-SE" sz="2800" dirty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ård </a:t>
            </a:r>
            <a:r>
              <a:rPr lang="sv-SE" sz="2800" dirty="0">
                <a:latin typeface="Helvetica" panose="020B0604020202020204" pitchFamily="34" charset="0"/>
                <a:cs typeface="Helvetica" panose="020B0604020202020204" pitchFamily="34" charset="0"/>
              </a:rPr>
              <a:t>på distans </a:t>
            </a: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ökar kraftfullt, men </a:t>
            </a: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kan göra </a:t>
            </a:r>
            <a:endParaRPr lang="sv-SE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hemmet till ett </a:t>
            </a: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”fängelse”, </a:t>
            </a: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då ingen </a:t>
            </a: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tar ansvar </a:t>
            </a: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för </a:t>
            </a:r>
            <a:b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larmhantering när du är aktiv ute.</a:t>
            </a:r>
            <a:r>
              <a:rPr lang="sv-SE" sz="28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</a:p>
          <a:p>
            <a:r>
              <a:rPr lang="sv-SE" sz="28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sv-SE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		</a:t>
            </a:r>
            <a:r>
              <a:rPr lang="sv-SE" sz="1400" dirty="0" smtClean="0">
                <a:latin typeface="+mj-lt"/>
                <a:cs typeface="Helvetica" panose="020B0604020202020204" pitchFamily="34" charset="0"/>
              </a:rPr>
              <a:t>*Källa: BRÅ, </a:t>
            </a:r>
            <a:r>
              <a:rPr lang="sv-SE" sz="1400" dirty="0">
                <a:latin typeface="+mj-lt"/>
              </a:rPr>
              <a:t>Nationella trygghets­undersökn­ingen </a:t>
            </a:r>
            <a:r>
              <a:rPr lang="sv-SE" sz="1400" dirty="0" smtClean="0">
                <a:latin typeface="+mj-lt"/>
              </a:rPr>
              <a:t>2013</a:t>
            </a:r>
            <a:r>
              <a:rPr lang="sv-SE" sz="2800" dirty="0" smtClean="0">
                <a:solidFill>
                  <a:srgbClr val="515C62"/>
                </a:solidFill>
                <a:latin typeface="georgia" panose="02040502050405020303" pitchFamily="18" charset="0"/>
              </a:rPr>
              <a:t> </a:t>
            </a:r>
            <a:endParaRPr lang="sv-SE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\Desktop\illu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51" y="2836113"/>
            <a:ext cx="6237597" cy="2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4284" y="1339850"/>
            <a:ext cx="8024275" cy="769441"/>
          </a:xfrm>
        </p:spPr>
        <p:txBody>
          <a:bodyPr/>
          <a:lstStyle/>
          <a:p>
            <a:pPr algn="ctr"/>
            <a:r>
              <a:rPr lang="sv-SE" sz="4400" dirty="0" smtClean="0"/>
              <a:t>Sektorsövergripande tomrum</a:t>
            </a:r>
            <a:endParaRPr lang="sv-SE" sz="4400" dirty="0"/>
          </a:p>
        </p:txBody>
      </p:sp>
      <p:sp>
        <p:nvSpPr>
          <p:cNvPr id="3" name="textruta 2"/>
          <p:cNvSpPr txBox="1"/>
          <p:nvPr/>
        </p:nvSpPr>
        <p:spPr>
          <a:xfrm>
            <a:off x="3334385" y="3091348"/>
            <a:ext cx="247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 smtClean="0">
                <a:latin typeface="+mj-lt"/>
              </a:rPr>
              <a:t>”Blåljusfunktionerna”</a:t>
            </a:r>
          </a:p>
          <a:p>
            <a:pPr algn="ctr"/>
            <a:r>
              <a:rPr lang="sv-SE" sz="1600" dirty="0" smtClean="0">
                <a:latin typeface="+mj-lt"/>
              </a:rPr>
              <a:t>- Akuta livshotande lägen</a:t>
            </a:r>
            <a:endParaRPr lang="sv-SE" sz="1600" dirty="0">
              <a:latin typeface="+mj-lt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954113" y="4197809"/>
            <a:ext cx="2089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 smtClean="0">
                <a:latin typeface="+mj-lt"/>
              </a:rPr>
              <a:t>Kommunalt </a:t>
            </a:r>
            <a:br>
              <a:rPr lang="sv-SE" sz="1600" b="1" dirty="0" smtClean="0">
                <a:latin typeface="+mj-lt"/>
              </a:rPr>
            </a:br>
            <a:r>
              <a:rPr lang="sv-SE" sz="1600" b="1" dirty="0" smtClean="0">
                <a:latin typeface="+mj-lt"/>
              </a:rPr>
              <a:t>finansierad omsorg</a:t>
            </a:r>
          </a:p>
          <a:p>
            <a:pPr algn="ctr"/>
            <a:r>
              <a:rPr lang="sv-SE" sz="1600" dirty="0" smtClean="0">
                <a:latin typeface="+mj-lt"/>
              </a:rPr>
              <a:t>- Stöd i hemmet</a:t>
            </a:r>
            <a:endParaRPr lang="sv-SE" sz="1600" dirty="0">
              <a:latin typeface="+mj-lt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714460" y="4197809"/>
            <a:ext cx="2943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 smtClean="0">
                <a:latin typeface="+mj-lt"/>
              </a:rPr>
              <a:t>?</a:t>
            </a:r>
          </a:p>
          <a:p>
            <a:pPr algn="ctr"/>
            <a:r>
              <a:rPr lang="sv-SE" sz="1600" dirty="0" smtClean="0">
                <a:latin typeface="+mj-lt"/>
              </a:rPr>
              <a:t>- Andra oplanerade händelser </a:t>
            </a:r>
            <a:br>
              <a:rPr lang="sv-SE" sz="1600" dirty="0" smtClean="0">
                <a:latin typeface="+mj-lt"/>
              </a:rPr>
            </a:br>
            <a:r>
              <a:rPr lang="sv-SE" sz="1600" dirty="0" smtClean="0">
                <a:latin typeface="+mj-lt"/>
              </a:rPr>
              <a:t>utanför hemmet</a:t>
            </a:r>
            <a:endParaRPr lang="sv-S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0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1369650" y="1455015"/>
            <a:ext cx="6381001" cy="206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sv-SE" sz="4400" b="1" dirty="0" smtClean="0">
                <a:latin typeface="+mj-lt"/>
              </a:rPr>
              <a:t>Idéburet ideellt/privat/</a:t>
            </a:r>
          </a:p>
          <a:p>
            <a:pPr algn="ctr">
              <a:lnSpc>
                <a:spcPct val="114000"/>
              </a:lnSpc>
            </a:pPr>
            <a:r>
              <a:rPr lang="sv-SE" sz="4400" b="1" dirty="0">
                <a:latin typeface="+mj-lt"/>
              </a:rPr>
              <a:t>o</a:t>
            </a:r>
            <a:r>
              <a:rPr lang="sv-SE" sz="4400" b="1" dirty="0" smtClean="0">
                <a:latin typeface="+mj-lt"/>
              </a:rPr>
              <a:t>ffentligt partnerskap</a:t>
            </a:r>
          </a:p>
          <a:p>
            <a:endParaRPr lang="sv-SE" sz="28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0" y="4004665"/>
            <a:ext cx="2314105" cy="576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75" y="5375191"/>
            <a:ext cx="1614350" cy="36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89" y="4974250"/>
            <a:ext cx="1814748" cy="88757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68" y="4100911"/>
            <a:ext cx="2128759" cy="540000"/>
          </a:xfrm>
          <a:prstGeom prst="rect">
            <a:avLst/>
          </a:prstGeom>
        </p:spPr>
      </p:pic>
      <p:pic>
        <p:nvPicPr>
          <p:cNvPr id="8" name="Bildobjekt 7" descr="https://intranet.hj.se/images/18.2888e9bb134505bfebf80002587/1324980015140/HHJ+rgb+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7" y="4899716"/>
            <a:ext cx="2952188" cy="90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 descr="Posifon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2841" y="4062918"/>
            <a:ext cx="1587251" cy="566376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6143181" y="6072183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latin typeface="+mj-lt"/>
              </a:rPr>
              <a:t>och många fler…</a:t>
            </a:r>
            <a:endParaRPr lang="sv-SE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15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99681"/>
            <a:ext cx="7772400" cy="1077218"/>
          </a:xfrm>
        </p:spPr>
        <p:txBody>
          <a:bodyPr>
            <a:normAutofit fontScale="90000"/>
          </a:bodyPr>
          <a:lstStyle/>
          <a:p>
            <a:r>
              <a:rPr lang="sv-SE" sz="4400" dirty="0" smtClean="0"/>
              <a:t>LANDRÄDDNINGENS VISION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sz="27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922699" y="2845755"/>
            <a:ext cx="7249754" cy="1794636"/>
          </a:xfrm>
          <a:prstGeom prst="rect">
            <a:avLst/>
          </a:prstGeom>
        </p:spPr>
        <p:txBody>
          <a:bodyPr numCol="1" spcCol="360000"/>
          <a:lstStyle/>
          <a:p>
            <a:pPr algn="ctr"/>
            <a:r>
              <a:rPr lang="sv-SE" sz="3200" b="1" dirty="0">
                <a:solidFill>
                  <a:schemeClr val="bg1"/>
                </a:solidFill>
              </a:rPr>
              <a:t>Alla, oavsett ålder, livssituation</a:t>
            </a:r>
          </a:p>
          <a:p>
            <a:pPr algn="ctr"/>
            <a:r>
              <a:rPr lang="sv-SE" sz="3200" b="1" dirty="0">
                <a:solidFill>
                  <a:schemeClr val="bg1"/>
                </a:solidFill>
              </a:rPr>
              <a:t>och förmåga ska känna sig trygga</a:t>
            </a:r>
          </a:p>
          <a:p>
            <a:pPr algn="ctr"/>
            <a:r>
              <a:rPr lang="sv-SE" sz="3200" b="1" dirty="0">
                <a:solidFill>
                  <a:schemeClr val="bg1"/>
                </a:solidFill>
              </a:rPr>
              <a:t> i ett aktivt liv utanför hemmet.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1512" y="1856912"/>
            <a:ext cx="7772400" cy="1077218"/>
          </a:xfrm>
        </p:spPr>
        <p:txBody>
          <a:bodyPr>
            <a:normAutofit fontScale="90000"/>
          </a:bodyPr>
          <a:lstStyle/>
          <a:p>
            <a:r>
              <a:rPr lang="sv-SE" sz="4400" dirty="0" smtClean="0"/>
              <a:t>MÅLET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sz="2700" dirty="0"/>
          </a:p>
        </p:txBody>
      </p:sp>
      <p:sp>
        <p:nvSpPr>
          <p:cNvPr id="5" name="Platshållare för innehåll 4"/>
          <p:cNvSpPr txBox="1">
            <a:spLocks/>
          </p:cNvSpPr>
          <p:nvPr/>
        </p:nvSpPr>
        <p:spPr>
          <a:xfrm>
            <a:off x="578384" y="3059548"/>
            <a:ext cx="7907866" cy="1794636"/>
          </a:xfrm>
          <a:prstGeom prst="rect">
            <a:avLst/>
          </a:prstGeom>
        </p:spPr>
        <p:txBody>
          <a:bodyPr numCol="1" spcCol="360000"/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Alla </a:t>
            </a:r>
            <a:r>
              <a:rPr lang="sv-SE" sz="3200" b="1" dirty="0">
                <a:solidFill>
                  <a:schemeClr val="bg1"/>
                </a:solidFill>
              </a:rPr>
              <a:t>ska känna sig trygga, </a:t>
            </a:r>
            <a:endParaRPr lang="sv-SE" sz="3200" b="1" dirty="0" smtClean="0">
              <a:solidFill>
                <a:schemeClr val="bg1"/>
              </a:solidFill>
            </a:endParaRPr>
          </a:p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inga </a:t>
            </a:r>
            <a:r>
              <a:rPr lang="sv-SE" sz="3200" b="1" dirty="0">
                <a:solidFill>
                  <a:schemeClr val="bg1"/>
                </a:solidFill>
              </a:rPr>
              <a:t>försvinner</a:t>
            </a:r>
          </a:p>
          <a:p>
            <a:pPr algn="ctr"/>
            <a:r>
              <a:rPr lang="sv-SE" sz="3200" b="1" dirty="0">
                <a:solidFill>
                  <a:schemeClr val="bg1"/>
                </a:solidFill>
              </a:rPr>
              <a:t>och alla får snabb hjälp på plats.</a:t>
            </a:r>
            <a:r>
              <a:rPr lang="sv-SE" sz="2800" b="1" dirty="0">
                <a:solidFill>
                  <a:schemeClr val="bg1"/>
                </a:solidFill>
              </a:rPr>
              <a:t> </a:t>
            </a:r>
          </a:p>
          <a:p>
            <a:pPr lvl="0" algn="ctr">
              <a:spcBef>
                <a:spcPct val="20000"/>
              </a:spcBef>
            </a:pPr>
            <a:endParaRPr lang="sv-SE" sz="2800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smtClean="0"/>
              <a:t>Gränsöverskridande</a:t>
            </a:r>
            <a:endParaRPr lang="sv-SE" sz="2000" dirty="0" smtClean="0"/>
          </a:p>
        </p:txBody>
      </p:sp>
      <p:sp>
        <p:nvSpPr>
          <p:cNvPr id="6" name="textruta 5"/>
          <p:cNvSpPr txBox="1"/>
          <p:nvPr/>
        </p:nvSpPr>
        <p:spPr>
          <a:xfrm>
            <a:off x="2714444" y="2602447"/>
            <a:ext cx="3700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/>
              <a:t>Geografiskt</a:t>
            </a:r>
          </a:p>
          <a:p>
            <a:pPr algn="ctr"/>
            <a:endParaRPr lang="sv-SE" sz="3200" dirty="0" smtClean="0"/>
          </a:p>
          <a:p>
            <a:pPr algn="ctr"/>
            <a:r>
              <a:rPr lang="sv-SE" sz="3200" dirty="0" smtClean="0"/>
              <a:t>Tvärsektoriellt</a:t>
            </a: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722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5815012" y="3491512"/>
            <a:ext cx="2787650" cy="2093912"/>
            <a:chOff x="2222500" y="746130"/>
            <a:chExt cx="4737100" cy="3419470"/>
          </a:xfrm>
        </p:grpSpPr>
        <p:pic>
          <p:nvPicPr>
            <p:cNvPr id="3" name="Bildobjekt 2" descr="Posifon två enheter standard upplös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7600" y="1035041"/>
              <a:ext cx="4368800" cy="2963600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2222500" y="1035041"/>
              <a:ext cx="330200" cy="3130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Rektangel 4"/>
            <p:cNvSpPr/>
            <p:nvPr/>
          </p:nvSpPr>
          <p:spPr>
            <a:xfrm>
              <a:off x="5054600" y="746130"/>
              <a:ext cx="1905000" cy="336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Rubrik 4"/>
          <p:cNvSpPr txBox="1">
            <a:spLocks/>
          </p:cNvSpPr>
          <p:nvPr/>
        </p:nvSpPr>
        <p:spPr>
          <a:xfrm>
            <a:off x="662524" y="982658"/>
            <a:ext cx="8024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sv-SE" sz="3200" b="1" kern="1200" spc="-18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</a:lstStyle>
          <a:p>
            <a:r>
              <a:rPr lang="sv-SE" sz="4400" dirty="0" smtClean="0"/>
              <a:t>Bygger på användande av telefoner med GPS</a:t>
            </a:r>
            <a:endParaRPr lang="sv-SE" sz="2000" dirty="0" smtClean="0"/>
          </a:p>
        </p:txBody>
      </p:sp>
      <p:grpSp>
        <p:nvGrpSpPr>
          <p:cNvPr id="11" name="Grupp 10"/>
          <p:cNvGrpSpPr/>
          <p:nvPr/>
        </p:nvGrpSpPr>
        <p:grpSpPr>
          <a:xfrm>
            <a:off x="3928934" y="2981757"/>
            <a:ext cx="2067728" cy="2837585"/>
            <a:chOff x="3414580" y="2981757"/>
            <a:chExt cx="2067728" cy="2837585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580" y="2981757"/>
              <a:ext cx="1884843" cy="2837585"/>
            </a:xfrm>
            <a:prstGeom prst="rect">
              <a:avLst/>
            </a:prstGeom>
          </p:spPr>
        </p:pic>
        <p:sp>
          <p:nvSpPr>
            <p:cNvPr id="10" name="Rektangel 9"/>
            <p:cNvSpPr/>
            <p:nvPr/>
          </p:nvSpPr>
          <p:spPr>
            <a:xfrm>
              <a:off x="4439924" y="4626925"/>
              <a:ext cx="1042384" cy="95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-1" r="52754" b="-1238"/>
          <a:stretch/>
        </p:blipFill>
        <p:spPr>
          <a:xfrm>
            <a:off x="1144714" y="2981756"/>
            <a:ext cx="1848157" cy="259897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16" y="3358233"/>
            <a:ext cx="10287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3"/>
          <p:cNvPicPr>
            <a:picLocks noChangeAspect="1" noChangeArrowheads="1"/>
          </p:cNvPicPr>
          <p:nvPr/>
        </p:nvPicPr>
        <p:blipFill>
          <a:blip r:embed="rId2" cstate="print"/>
          <a:srcRect l="29052" t="22638" r="30712" b="14272"/>
          <a:stretch>
            <a:fillRect/>
          </a:stretch>
        </p:blipFill>
        <p:spPr bwMode="auto">
          <a:xfrm>
            <a:off x="4634189" y="4055056"/>
            <a:ext cx="1579499" cy="13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 descr="Screenshot_2013-04-23-08-29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9686" y="4828739"/>
            <a:ext cx="835579" cy="1392634"/>
          </a:xfrm>
          <a:prstGeom prst="rect">
            <a:avLst/>
          </a:prstGeom>
        </p:spPr>
      </p:pic>
      <p:pic>
        <p:nvPicPr>
          <p:cNvPr id="6" name="Bildobjekt 5" descr="Tunstall larmcentr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4749" y="4055056"/>
            <a:ext cx="1392628" cy="1392629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>
            <a:off x="1881066" y="5911895"/>
            <a:ext cx="526104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0" y="6022912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eller larma anhöriga direkt</a:t>
            </a:r>
            <a:endParaRPr lang="sv-SE" dirty="0"/>
          </a:p>
        </p:txBody>
      </p:sp>
      <p:cxnSp>
        <p:nvCxnSpPr>
          <p:cNvPr id="9" name="Rak pil 8"/>
          <p:cNvCxnSpPr/>
          <p:nvPr/>
        </p:nvCxnSpPr>
        <p:spPr>
          <a:xfrm flipV="1">
            <a:off x="1881066" y="4674002"/>
            <a:ext cx="618946" cy="46421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1" y="312840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Larma till larmcentralen, de söker tillgängliga </a:t>
            </a:r>
            <a:br>
              <a:rPr lang="sv-SE" sz="2400" dirty="0" smtClean="0"/>
            </a:br>
            <a:r>
              <a:rPr lang="sv-SE" sz="2400" dirty="0" smtClean="0"/>
              <a:t>volontärer som kan stödja dig på plats.</a:t>
            </a:r>
            <a:endParaRPr lang="sv-SE" sz="4400" dirty="0"/>
          </a:p>
        </p:txBody>
      </p:sp>
      <p:cxnSp>
        <p:nvCxnSpPr>
          <p:cNvPr id="11" name="Rak pil 10"/>
          <p:cNvCxnSpPr/>
          <p:nvPr/>
        </p:nvCxnSpPr>
        <p:spPr>
          <a:xfrm>
            <a:off x="6368425" y="4674002"/>
            <a:ext cx="773682" cy="46421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/>
          <p:nvPr/>
        </p:nvCxnSpPr>
        <p:spPr>
          <a:xfrm>
            <a:off x="4202114" y="4674002"/>
            <a:ext cx="30947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ubrik 3"/>
          <p:cNvSpPr txBox="1">
            <a:spLocks/>
          </p:cNvSpPr>
          <p:nvPr/>
        </p:nvSpPr>
        <p:spPr>
          <a:xfrm>
            <a:off x="-5822" y="744600"/>
            <a:ext cx="9144000" cy="7694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sv-SE" sz="3200" b="1" kern="1200" spc="-18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</a:lstStyle>
          <a:p>
            <a:r>
              <a:rPr lang="sv-SE" sz="4400" dirty="0" smtClean="0"/>
              <a:t>Grundfunktioner</a:t>
            </a:r>
            <a:endParaRPr lang="sv-SE" sz="4400" dirty="0"/>
          </a:p>
        </p:txBody>
      </p:sp>
      <p:sp>
        <p:nvSpPr>
          <p:cNvPr id="14" name="textruta 9"/>
          <p:cNvSpPr txBox="1"/>
          <p:nvPr/>
        </p:nvSpPr>
        <p:spPr>
          <a:xfrm>
            <a:off x="0" y="19824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Låt anhöriga följa din position när du känner dig otrygg.</a:t>
            </a:r>
            <a:endParaRPr lang="sv-SE" sz="4400" dirty="0"/>
          </a:p>
        </p:txBody>
      </p:sp>
      <p:sp>
        <p:nvSpPr>
          <p:cNvPr id="20" name="Process 19"/>
          <p:cNvSpPr/>
          <p:nvPr/>
        </p:nvSpPr>
        <p:spPr>
          <a:xfrm>
            <a:off x="919166" y="3848100"/>
            <a:ext cx="61965" cy="1085850"/>
          </a:xfrm>
          <a:prstGeom prst="flowChartProcess">
            <a:avLst/>
          </a:prstGeom>
          <a:solidFill>
            <a:srgbClr val="FFFFFF"/>
          </a:solidFill>
          <a:ln cap="flat">
            <a:solidFill>
              <a:srgbClr val="FFFFFF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4" y="4833934"/>
            <a:ext cx="745637" cy="13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Landräddni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3D23A"/>
      </a:accent1>
      <a:accent2>
        <a:srgbClr val="83BB26"/>
      </a:accent2>
      <a:accent3>
        <a:srgbClr val="1CA03A"/>
      </a:accent3>
      <a:accent4>
        <a:srgbClr val="7F7F7F"/>
      </a:accent4>
      <a:accent5>
        <a:srgbClr val="BFBFBF"/>
      </a:accent5>
      <a:accent6>
        <a:srgbClr val="D8D8D8"/>
      </a:accent6>
      <a:hlink>
        <a:srgbClr val="0000FF"/>
      </a:hlink>
      <a:folHlink>
        <a:srgbClr val="800080"/>
      </a:folHlink>
    </a:clrScheme>
    <a:fontScheme name="Landräddningen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322</Words>
  <Application>Microsoft Office PowerPoint</Application>
  <PresentationFormat>Bildspel på skärmen (4:3)</PresentationFormat>
  <Paragraphs>116</Paragraphs>
  <Slides>18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georgia</vt:lpstr>
      <vt:lpstr>Helvetica</vt:lpstr>
      <vt:lpstr>Times New Roman</vt:lpstr>
      <vt:lpstr>Office-tema</vt:lpstr>
      <vt:lpstr>PowerPoint-presentation</vt:lpstr>
      <vt:lpstr>PowerPoint-presentation</vt:lpstr>
      <vt:lpstr>Sektorsövergripande tomrum</vt:lpstr>
      <vt:lpstr>PowerPoint-presentation</vt:lpstr>
      <vt:lpstr>LANDRÄDDNINGENS VISION </vt:lpstr>
      <vt:lpstr>MÅLET </vt:lpstr>
      <vt:lpstr>Gränsöverskridande</vt:lpstr>
      <vt:lpstr>PowerPoint-presentation</vt:lpstr>
      <vt:lpstr>PowerPoint-presentation</vt:lpstr>
      <vt:lpstr>PowerPoint-presentation</vt:lpstr>
      <vt:lpstr>Användarperspektiv - Engagemang i tre steg</vt:lpstr>
      <vt:lpstr>Verksamhetsperspektiv</vt:lpstr>
      <vt:lpstr>PowerPoint-presentation</vt:lpstr>
      <vt:lpstr>Två grundläggande nyttor</vt:lpstr>
      <vt:lpstr>Prissättning</vt:lpstr>
      <vt:lpstr>PowerPoint-presentation</vt:lpstr>
      <vt:lpstr>PowerPoint-presentation</vt:lpstr>
      <vt:lpstr>PowerPoint-presentation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Utvärdering Högskolenära innovations- systemet</dc:title>
  <dc:creator>Henrik Essunger</dc:creator>
  <cp:lastModifiedBy>Henrik Essunger</cp:lastModifiedBy>
  <cp:revision>331</cp:revision>
  <cp:lastPrinted>2014-09-22T12:29:25Z</cp:lastPrinted>
  <dcterms:created xsi:type="dcterms:W3CDTF">2012-05-07T21:39:28Z</dcterms:created>
  <dcterms:modified xsi:type="dcterms:W3CDTF">2014-10-01T18:36:28Z</dcterms:modified>
</cp:coreProperties>
</file>