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4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BE9"/>
    <a:srgbClr val="FFD12F"/>
    <a:srgbClr val="005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3" autoAdjust="0"/>
  </p:normalViewPr>
  <p:slideViewPr>
    <p:cSldViewPr snapToGrid="0">
      <p:cViewPr varScale="1">
        <p:scale>
          <a:sx n="154" d="100"/>
          <a:sy n="154" d="100"/>
        </p:scale>
        <p:origin x="58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8E8FB-E68C-4B00-AB15-24603D522064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2015D-5AA5-46CC-A14D-764CBCE5F4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2534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2015D-5AA5-46CC-A14D-764CBCE5F435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258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92098B-7E81-C41C-283F-2FBF0189B5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B002CE2-68A2-189E-7639-F80A0A8B3F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CC34CAF-665F-FEB6-C950-AE3FB08E1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CC2216-706C-6466-B6CB-9BC56913F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BB43F3A-A587-5580-A4C4-6FB0ECF70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459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B1B24F-6C2C-B39B-73F1-3E61F1F02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BACB196-03DB-7511-02D7-EE82340A68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BF2E2A-1994-51E4-D809-2EEF68834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324904-7C17-4F58-9163-225032F69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D7275F-3637-DEFE-7567-F374DD4F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663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2480EB1-5BB2-B964-2DE7-0FA93B65BF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532605C-2C1F-B5BC-C457-F6D3F9DFF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C43C58-DDB3-C37D-9D05-91C78A68C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C1FAA7-83E5-2013-90B0-5AEBFE4E2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DE1121-DC75-E484-1DEA-E783EC838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547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98CC43-A154-7BA5-5308-5E1509ABE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6CDE994-B472-4882-1CAE-DD4196E41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E6679BE-400C-5C27-FD48-D879A9050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F89B7A-23E7-F171-319C-B46E053E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466123-2F5C-098E-8720-9D7362C7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650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A66D13-7AF5-14BB-24EA-5F4946780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D903552-F231-2395-6AD9-01598AE57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155735-4981-07F9-CD53-854F0ABB9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C48F6A-45A8-0407-A736-FD430E32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3E7816-5195-D532-2569-FEB1E827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436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5EA7D1-27CB-166F-05F1-B8D75DA84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7A9C9E1-0D9F-7942-DA12-AEB5CFBF48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C333016-F819-0AD0-7732-350DE91B1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954491-1AE2-2F17-BD20-1A351591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6527026-4E15-6BA9-F9B7-34C6622EF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C5C69AE-A413-8270-78FC-D004F2A95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3695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0EC081-5728-7272-7AAE-BFC22A15C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AF3709-8E32-55AE-E8D6-96A5DED9B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35C0FBF-11A6-D15F-BA86-A14A3BF07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F109140-16F2-30DA-57D5-72D87C446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8065BD7-8107-7625-99D8-36DD68E7A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41F7574-6182-582A-544F-7C4DA7A66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0B315B6-EE78-0F3A-46D9-245BFA33A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A3940BB-0459-78D2-1B2B-D7EAC26BB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866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371994-C3D2-39A6-C905-2DCADC15A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BD4FFB9-E758-85C1-F3BB-AC7B3048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589E4E1-0752-6869-8E57-80AE342D7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05009B5-155A-B42C-F271-A57F5DD48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43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D5A3602-C85C-6DFA-A55D-023F9000D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03DC281-1D18-2884-B91B-0447B8D8F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8ED383C-E2AC-8287-59DA-82AE15244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10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6615AD-85D7-1AE7-03B9-2D52DBCED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90DD0A-6EC4-2BB5-0DB2-05F8C4423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F0F69D9-603E-CFCC-54BF-EFFFC9256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E6CF8A9-B980-07BC-F29A-55EABF8B0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FC71E60-CA4B-7D9E-913F-CAC15BF19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07CA05A-EFF9-A169-AA2F-4CC92B397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625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C4E60D-C77B-8A74-CE65-E602C8F2C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C42449A-63D0-C8A9-B54D-841049980B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2F65F0E-CB96-53E1-0ED2-940264E540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925EA96-1256-755A-26E8-2BB1FE6DB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A16834-08A8-D177-A518-55E205BD7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7DEF12D-50B8-608E-29DA-352399246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4193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D9ED5C3-ED3A-AA85-2A93-A5747172C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6DD688-46B6-1391-A336-D52C0CD56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BDB731B-9108-4515-C350-9C1D363F4B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055AB-93E0-4FD6-9F3A-B40DB8F2FF07}" type="datetimeFigureOut">
              <a:rPr lang="sv-SE" smtClean="0"/>
              <a:t>2024-10-04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ED0B68-A3C6-2E9F-06A8-D396DE0C84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B694F7-6B84-D003-C7D3-815A1CC50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CD60F-E37B-42FF-AB3D-3E19F1640A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672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2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3AC0BB-A0F7-09E0-0158-E040BE2295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  <a:latin typeface="Raleway" panose="020B0503030101060003" pitchFamily="34" charset="0"/>
                <a:cs typeface="Arial" panose="020B0604020202020204" pitchFamily="34" charset="0"/>
              </a:rPr>
              <a:t>Civilförsvarsförbundet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37B0E62-299C-0752-9584-F3D1EB041A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i="1" dirty="0">
                <a:solidFill>
                  <a:schemeClr val="bg1"/>
                </a:solidFill>
                <a:latin typeface="Raleway" panose="020B0503030101060003" pitchFamily="34" charset="0"/>
              </a:rPr>
              <a:t>För säkrare och tryggare liv.</a:t>
            </a:r>
          </a:p>
        </p:txBody>
      </p:sp>
      <p:pic>
        <p:nvPicPr>
          <p:cNvPr id="8" name="Bildobjekt 7" descr="En bild som visar text, Teckensnitt, symbol, logotyp&#10;&#10;Automatiskt genererad beskrivning">
            <a:extLst>
              <a:ext uri="{FF2B5EF4-FFF2-40B4-BE49-F238E27FC236}">
                <a16:creationId xmlns:a16="http://schemas.microsoft.com/office/drawing/2014/main" id="{50BFE25D-B074-6DB0-99DF-A2DD43EE144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2180" y="6033835"/>
            <a:ext cx="2303639" cy="56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036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0A0742-8232-1470-B95E-40EE68761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Raleway" panose="020B0503030101060003" pitchFamily="34" charset="0"/>
                <a:cs typeface="Arial" panose="020B0604020202020204" pitchFamily="34" charset="0"/>
              </a:rPr>
              <a:t>Kort om oss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3FDB2D-4344-EC8D-B62A-D847D3C06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4852843" cy="3874089"/>
          </a:xfrm>
        </p:spPr>
        <p:txBody>
          <a:bodyPr>
            <a:normAutofit/>
          </a:bodyPr>
          <a:lstStyle/>
          <a:p>
            <a:pPr>
              <a:lnSpc>
                <a:spcPts val="2200"/>
              </a:lnSpc>
            </a:pPr>
            <a:r>
              <a:rPr lang="sv-SE" sz="1400" b="0" i="0" dirty="0">
                <a:solidFill>
                  <a:srgbClr val="313537"/>
                </a:solidFill>
                <a:effectLst/>
                <a:latin typeface="Raleway" panose="020B0503030101060003" pitchFamily="34" charset="0"/>
              </a:rPr>
              <a:t>Civilförsvarsförbundet är en av 18 frivilliga försvarsorganisationer. </a:t>
            </a:r>
            <a:r>
              <a:rPr lang="sv-SE" sz="1400" dirty="0">
                <a:solidFill>
                  <a:srgbClr val="313537"/>
                </a:solidFill>
                <a:latin typeface="Raleway" panose="020B0503030101060003" pitchFamily="34" charset="0"/>
              </a:rPr>
              <a:t>V</a:t>
            </a:r>
            <a:r>
              <a:rPr lang="sv-SE" sz="1400" b="0" i="0" dirty="0">
                <a:solidFill>
                  <a:srgbClr val="313537"/>
                </a:solidFill>
                <a:effectLst/>
                <a:latin typeface="Raleway" panose="020B0503030101060003" pitchFamily="34" charset="0"/>
              </a:rPr>
              <a:t>i spelar en viktig roll för Sveriges kris- och krigsberedskap.</a:t>
            </a:r>
          </a:p>
          <a:p>
            <a:pPr>
              <a:lnSpc>
                <a:spcPts val="2200"/>
              </a:lnSpc>
              <a:spcBef>
                <a:spcPts val="1800"/>
              </a:spcBef>
            </a:pPr>
            <a:r>
              <a:rPr lang="sv-SE" sz="1400" b="0" i="0" dirty="0">
                <a:solidFill>
                  <a:srgbClr val="313537"/>
                </a:solidFill>
                <a:effectLst/>
                <a:latin typeface="Raleway" panose="020B0503030101060003" pitchFamily="34" charset="0"/>
              </a:rPr>
              <a:t>Vi har sedan starten 1937 varit en del av det civila försvaret. En av våra viktigaste uppgifter är att lära människor att klara sig i utsatta lägen.</a:t>
            </a:r>
          </a:p>
          <a:p>
            <a:pPr>
              <a:lnSpc>
                <a:spcPts val="2200"/>
              </a:lnSpc>
              <a:spcBef>
                <a:spcPts val="1800"/>
              </a:spcBef>
            </a:pPr>
            <a:r>
              <a:rPr lang="sv-SE" sz="1400" b="0" i="0" dirty="0">
                <a:solidFill>
                  <a:srgbClr val="313537"/>
                </a:solidFill>
                <a:effectLst/>
                <a:latin typeface="Raleway" panose="020B0503030101060003" pitchFamily="34" charset="0"/>
              </a:rPr>
              <a:t>Civilförsvarsförbundet har stor lokal förankring med lokalföreningar som omfattar cirka 200 kommuner.</a:t>
            </a:r>
            <a:endParaRPr lang="sv-SE" sz="1400" dirty="0">
              <a:solidFill>
                <a:srgbClr val="313537"/>
              </a:solidFill>
              <a:latin typeface="Raleway" panose="020B0503030101060003" pitchFamily="34" charset="0"/>
            </a:endParaRPr>
          </a:p>
          <a:p>
            <a:pPr>
              <a:lnSpc>
                <a:spcPts val="2200"/>
              </a:lnSpc>
              <a:spcBef>
                <a:spcPts val="1800"/>
              </a:spcBef>
            </a:pPr>
            <a:r>
              <a:rPr lang="sv-SE" sz="1400" dirty="0">
                <a:solidFill>
                  <a:srgbClr val="313537"/>
                </a:solidFill>
                <a:latin typeface="Raleway" panose="020B0503030101060003" pitchFamily="34" charset="0"/>
              </a:rPr>
              <a:t>Civilförsvarsförbundet har </a:t>
            </a:r>
            <a:r>
              <a:rPr lang="sv-SE" sz="1400">
                <a:solidFill>
                  <a:srgbClr val="313537"/>
                </a:solidFill>
                <a:latin typeface="Raleway" panose="020B0503030101060003" pitchFamily="34" charset="0"/>
              </a:rPr>
              <a:t>cirka 10 000 medlemmar och cirka 225 </a:t>
            </a:r>
            <a:r>
              <a:rPr lang="sv-SE" sz="1400" dirty="0">
                <a:solidFill>
                  <a:srgbClr val="313537"/>
                </a:solidFill>
                <a:latin typeface="Raleway" panose="020B0503030101060003" pitchFamily="34" charset="0"/>
              </a:rPr>
              <a:t>instruktörer.</a:t>
            </a:r>
            <a:endParaRPr lang="sv-SE" sz="2000" dirty="0">
              <a:latin typeface="Raleway" panose="020B0503030101060003" pitchFamily="34" charset="0"/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8D83229-6D6C-4221-B1EA-BB6BC1C0ECD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56431" y="1690688"/>
            <a:ext cx="5415380" cy="3807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559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>
            <a:extLst>
              <a:ext uri="{FF2B5EF4-FFF2-40B4-BE49-F238E27FC236}">
                <a16:creationId xmlns:a16="http://schemas.microsoft.com/office/drawing/2014/main" id="{230CC96F-D88C-1970-A6C9-38330AAAF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45120" y="2047017"/>
            <a:ext cx="3390409" cy="25485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A2228D69-AC62-CD8C-673B-76E35A7CA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26480" y="2047017"/>
            <a:ext cx="3390409" cy="2548522"/>
          </a:xfrm>
          <a:prstGeom prst="rect">
            <a:avLst/>
          </a:prstGeom>
          <a:solidFill>
            <a:srgbClr val="FFD1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6CA1792-3F04-B57A-F5B9-EA0E914F1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8457" y="2047017"/>
            <a:ext cx="3390409" cy="25485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90A0742-8232-1470-B95E-40EE68761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Raleway" panose="020B0503030101060003" pitchFamily="34" charset="0"/>
                <a:cs typeface="Arial" panose="020B0604020202020204" pitchFamily="34" charset="0"/>
              </a:rPr>
              <a:t>Vad vi gör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19E8355-AEE9-B94C-3B56-84100FB02032}"/>
              </a:ext>
            </a:extLst>
          </p:cNvPr>
          <p:cNvSpPr txBox="1"/>
          <p:nvPr/>
        </p:nvSpPr>
        <p:spPr>
          <a:xfrm>
            <a:off x="838200" y="2236366"/>
            <a:ext cx="3330924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sv-SE" b="1" dirty="0">
                <a:solidFill>
                  <a:schemeClr val="bg1"/>
                </a:solidFill>
                <a:latin typeface="Raleway" panose="020B0503030101060003" pitchFamily="34" charset="0"/>
                <a:cs typeface="Arial" panose="020B0604020202020204" pitchFamily="34" charset="0"/>
              </a:rPr>
              <a:t>Vi utbildar</a:t>
            </a:r>
          </a:p>
          <a:p>
            <a:pPr>
              <a:spcBef>
                <a:spcPts val="600"/>
              </a:spcBef>
            </a:pPr>
            <a:r>
              <a:rPr lang="sv-SE" sz="1400" dirty="0">
                <a:solidFill>
                  <a:schemeClr val="bg1"/>
                </a:solidFill>
                <a:latin typeface="Raleway" panose="020B0503030101060003" pitchFamily="34" charset="0"/>
              </a:rPr>
              <a:t>Vi genomför kostnadsfria uppdrags-utbildningar riktade mot skolor, ideella organisationer, föreningar och allmänheten. På våra kurser lär du dig klara olyckor och krislägen. Vi kan även erbjuda företagsutbildningar i bland annat HLR.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3B21523-5057-2D3B-B641-4041C3557E81}"/>
              </a:ext>
            </a:extLst>
          </p:cNvPr>
          <p:cNvSpPr txBox="1"/>
          <p:nvPr/>
        </p:nvSpPr>
        <p:spPr>
          <a:xfrm>
            <a:off x="4456224" y="2235926"/>
            <a:ext cx="3330923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sv-SE" b="1" dirty="0">
                <a:latin typeface="Raleway" panose="020B0503030101060003" pitchFamily="34" charset="0"/>
                <a:cs typeface="Arial" panose="020B0604020202020204" pitchFamily="34" charset="0"/>
              </a:rPr>
              <a:t>Vi påverkar</a:t>
            </a:r>
          </a:p>
          <a:p>
            <a:pPr>
              <a:spcBef>
                <a:spcPts val="600"/>
              </a:spcBef>
            </a:pPr>
            <a:r>
              <a:rPr lang="sv-SE" sz="1400" dirty="0">
                <a:latin typeface="Raleway" panose="020B0503030101060003" pitchFamily="34" charset="0"/>
              </a:rPr>
              <a:t>Genom opinionsbildning och annat påverkansarbete deltar vi i debatten för ett säkrare samhälle till vardags och vid kris. Syftet är att vara med och påverka i frågor som rör den civila beredskapen. 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8CC21E7-63F4-B745-1143-BC1B4ABEDE87}"/>
              </a:ext>
            </a:extLst>
          </p:cNvPr>
          <p:cNvSpPr txBox="1"/>
          <p:nvPr/>
        </p:nvSpPr>
        <p:spPr>
          <a:xfrm>
            <a:off x="8126851" y="2235926"/>
            <a:ext cx="3226949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sv-SE" b="1" dirty="0">
                <a:solidFill>
                  <a:srgbClr val="FFD12F"/>
                </a:solidFill>
                <a:latin typeface="Raleway" panose="020B0503030101060003" pitchFamily="34" charset="0"/>
                <a:cs typeface="Arial" panose="020B0604020202020204" pitchFamily="34" charset="0"/>
              </a:rPr>
              <a:t>Vi stöttar</a:t>
            </a:r>
          </a:p>
          <a:p>
            <a:pPr>
              <a:spcBef>
                <a:spcPts val="600"/>
              </a:spcBef>
            </a:pPr>
            <a:r>
              <a:rPr lang="sv-SE" sz="1400" dirty="0">
                <a:solidFill>
                  <a:srgbClr val="FFD12F"/>
                </a:solidFill>
                <a:latin typeface="Raleway" panose="020B0503030101060003" pitchFamily="34" charset="0"/>
              </a:rPr>
              <a:t>Genom akutgrupper och regionala förstärkningsresurser kan vi stötta upp vid evenemang och situationer där kommuner och länsstyrelser kan behöva extra hjälp.  </a:t>
            </a:r>
          </a:p>
        </p:txBody>
      </p:sp>
    </p:spTree>
    <p:extLst>
      <p:ext uri="{BB962C8B-B14F-4D97-AF65-F5344CB8AC3E}">
        <p14:creationId xmlns:p14="http://schemas.microsoft.com/office/powerpoint/2010/main" val="1818887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2C63567-9A18-430B-817B-152D609F5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90A0742-8232-1470-B95E-40EE68761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5917" y="554349"/>
            <a:ext cx="4789763" cy="1662878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Raleway" panose="020B0503030101060003" pitchFamily="34" charset="0"/>
                <a:cs typeface="Arial" panose="020B0604020202020204" pitchFamily="34" charset="0"/>
              </a:rPr>
              <a:t>Våra utbildningar</a:t>
            </a:r>
          </a:p>
        </p:txBody>
      </p:sp>
      <p:pic>
        <p:nvPicPr>
          <p:cNvPr id="9" name="Bildobjekt 8" descr="En bild som visar person, utomhus, mark, matar&#10;&#10;Automatiskt genererad beskrivning">
            <a:extLst>
              <a:ext uri="{FF2B5EF4-FFF2-40B4-BE49-F238E27FC236}">
                <a16:creationId xmlns:a16="http://schemas.microsoft.com/office/drawing/2014/main" id="{DEFD61C3-74C9-21F4-FF12-7535F6D407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9570" y="170173"/>
            <a:ext cx="2799632" cy="3172965"/>
          </a:xfrm>
          <a:prstGeom prst="rect">
            <a:avLst/>
          </a:prstGeom>
        </p:spPr>
      </p:pic>
      <p:pic>
        <p:nvPicPr>
          <p:cNvPr id="13" name="Bildobjekt 12" descr="En bild som visar träd, person, utomhus, gräs&#10;&#10;Automatiskt genererad beskrivning">
            <a:extLst>
              <a:ext uri="{FF2B5EF4-FFF2-40B4-BE49-F238E27FC236}">
                <a16:creationId xmlns:a16="http://schemas.microsoft.com/office/drawing/2014/main" id="{0E40BF6C-1B39-2903-B61B-67EE00B6B32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83414" y="170174"/>
            <a:ext cx="3001921" cy="2047053"/>
          </a:xfrm>
          <a:prstGeom prst="rect">
            <a:avLst/>
          </a:prstGeom>
        </p:spPr>
      </p:pic>
      <p:pic>
        <p:nvPicPr>
          <p:cNvPr id="6" name="Bildobjekt 5" descr="En bild som visar mark, person, utomhus&#10;&#10;Automatiskt genererad beskrivning">
            <a:extLst>
              <a:ext uri="{FF2B5EF4-FFF2-40B4-BE49-F238E27FC236}">
                <a16:creationId xmlns:a16="http://schemas.microsoft.com/office/drawing/2014/main" id="{E99744F2-87EC-25EC-4BC6-CE80020DC01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89570" y="3510992"/>
            <a:ext cx="2799632" cy="2614912"/>
          </a:xfrm>
          <a:prstGeom prst="rect">
            <a:avLst/>
          </a:prstGeom>
        </p:spPr>
      </p:pic>
      <p:pic>
        <p:nvPicPr>
          <p:cNvPr id="11" name="Bildobjekt 10" descr="En bild som visar golv, väska, accessoarer&#10;&#10;Automatiskt genererad beskrivning">
            <a:extLst>
              <a:ext uri="{FF2B5EF4-FFF2-40B4-BE49-F238E27FC236}">
                <a16:creationId xmlns:a16="http://schemas.microsoft.com/office/drawing/2014/main" id="{BB98F52B-F4B4-62B7-2C5F-B35BA8A2FDD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83413" y="2410403"/>
            <a:ext cx="3001920" cy="1489926"/>
          </a:xfrm>
          <a:prstGeom prst="rect">
            <a:avLst/>
          </a:prstGeom>
        </p:spPr>
      </p:pic>
      <p:pic>
        <p:nvPicPr>
          <p:cNvPr id="4" name="Bildobjekt 3" descr="En bild som visar träd, person, utomhus&#10;&#10;Automatiskt genererad beskrivning">
            <a:extLst>
              <a:ext uri="{FF2B5EF4-FFF2-40B4-BE49-F238E27FC236}">
                <a16:creationId xmlns:a16="http://schemas.microsoft.com/office/drawing/2014/main" id="{9BC4FC11-F2BD-5232-2C78-B92BFBA1428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3183412" y="4072045"/>
            <a:ext cx="3010830" cy="2053861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3FDB2D-4344-EC8D-B62A-D847D3C06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5915" y="2220693"/>
            <a:ext cx="4426106" cy="37138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1600" b="1" i="0" dirty="0">
                <a:effectLst/>
                <a:latin typeface="Raleway" panose="020B0503030101060003" pitchFamily="34" charset="0"/>
              </a:rPr>
              <a:t>Utbildningar för allmänheten</a:t>
            </a:r>
          </a:p>
          <a:p>
            <a:r>
              <a:rPr lang="sv-SE" sz="1600" b="1" dirty="0">
                <a:latin typeface="Raleway" panose="020B0503030101060003" pitchFamily="34" charset="0"/>
              </a:rPr>
              <a:t>Din trygghet </a:t>
            </a:r>
            <a:r>
              <a:rPr lang="sv-SE" sz="1600" dirty="0">
                <a:latin typeface="Raleway" panose="020B0503030101060003" pitchFamily="34" charset="0"/>
              </a:rPr>
              <a:t>består av Hemberedskap, Hemberedskap i utemiljö, Totalförsvarsinformation, Allmän brandkunskap, Säkrare seniorer, HLR och Stoppa blödningen. </a:t>
            </a:r>
          </a:p>
          <a:p>
            <a:pPr>
              <a:spcBef>
                <a:spcPts val="1200"/>
              </a:spcBef>
            </a:pPr>
            <a:r>
              <a:rPr lang="sv-SE" sz="1600" b="1" i="0" dirty="0">
                <a:effectLst/>
                <a:latin typeface="Raleway" panose="020B0503030101060003" pitchFamily="34" charset="0"/>
              </a:rPr>
              <a:t>Rädd eller beredd </a:t>
            </a:r>
            <a:r>
              <a:rPr lang="sv-SE" sz="1600" b="0" i="0" dirty="0">
                <a:effectLst/>
                <a:latin typeface="Raleway" panose="020B0503030101060003" pitchFamily="34" charset="0"/>
              </a:rPr>
              <a:t>handlar om din egen beredskap vid en samhällskris. MSB har tagit fram utbildningsmaterialet.  </a:t>
            </a:r>
            <a:endParaRPr lang="sv-SE" sz="1600" dirty="0">
              <a:latin typeface="Raleway" panose="020B05030301010600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sv-SE" sz="1600" b="1" i="0" dirty="0">
              <a:effectLst/>
              <a:latin typeface="Raleway" panose="020B0503030101060003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sv-SE" sz="1600" b="1" i="0" dirty="0">
                <a:effectLst/>
                <a:latin typeface="Raleway" panose="020B0503030101060003" pitchFamily="34" charset="0"/>
              </a:rPr>
              <a:t>Utbildningar för företag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aleway" panose="020B0503030101060003" pitchFamily="34" charset="0"/>
              </a:rPr>
              <a:t>HLR</a:t>
            </a:r>
          </a:p>
          <a:p>
            <a:pPr marL="228600" marR="0" lvl="0" indent="-228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600" dirty="0">
                <a:latin typeface="Raleway" panose="020B0503030101060003" pitchFamily="34" charset="0"/>
              </a:rPr>
              <a:t>Första hjälpen </a:t>
            </a:r>
          </a:p>
          <a:p>
            <a:pPr marL="228600" marR="0" lvl="0" indent="-228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aleway" panose="020B0503030101060003" pitchFamily="34" charset="0"/>
              </a:rPr>
              <a:t>Krisstöd</a:t>
            </a:r>
          </a:p>
          <a:p>
            <a:pPr marL="228600" marR="0" lvl="0" indent="-22860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600" dirty="0">
                <a:latin typeface="Raleway" panose="020B0503030101060003" pitchFamily="34" charset="0"/>
              </a:rPr>
              <a:t>Barnsäkerhet</a:t>
            </a:r>
            <a:endParaRPr kumimoji="0" lang="sv-SE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Raleway" panose="020B0503030101060003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sv-SE" sz="1600" b="0" i="0" dirty="0"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493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0A0742-8232-1470-B95E-40EE68761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Raleway" panose="020B0503030101060003" pitchFamily="34" charset="0"/>
                <a:cs typeface="Arial" panose="020B0604020202020204" pitchFamily="34" charset="0"/>
              </a:rPr>
              <a:t>Frivilliga Resursgruppen (FRG)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3FDB2D-4344-EC8D-B62A-D847D3C06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155545" cy="3874089"/>
          </a:xfrm>
        </p:spPr>
        <p:txBody>
          <a:bodyPr>
            <a:normAutofit fontScale="92500"/>
          </a:bodyPr>
          <a:lstStyle/>
          <a:p>
            <a:pPr>
              <a:lnSpc>
                <a:spcPts val="2200"/>
              </a:lnSpc>
            </a:pPr>
            <a:r>
              <a:rPr lang="sv-SE" sz="2000" dirty="0">
                <a:latin typeface="Raleway" panose="020B0503030101060003" pitchFamily="34" charset="0"/>
              </a:rPr>
              <a:t>FRG är en frivillig resurs som stöder och förstärker kommuner och regioners krishantering vid samhällsstörningar. </a:t>
            </a:r>
          </a:p>
          <a:p>
            <a:pPr>
              <a:lnSpc>
                <a:spcPts val="2200"/>
              </a:lnSpc>
            </a:pPr>
            <a:r>
              <a:rPr lang="sv-SE" sz="2000" dirty="0">
                <a:latin typeface="Raleway" panose="020B0503030101060003" pitchFamily="34" charset="0"/>
              </a:rPr>
              <a:t>Alla som är med i en FRG hör till någon av de frivilliga försvarsorganisationerna och är utbildade, tränade och kvalitetssäkrade.</a:t>
            </a:r>
          </a:p>
          <a:p>
            <a:pPr>
              <a:lnSpc>
                <a:spcPts val="2200"/>
              </a:lnSpc>
            </a:pPr>
            <a:r>
              <a:rPr lang="sv-SE" sz="2000" dirty="0">
                <a:latin typeface="Raleway" panose="020B0503030101060003" pitchFamily="34" charset="0"/>
              </a:rPr>
              <a:t>Ungefär hälften av Sveriges kommuner har idag avtal med FRG.</a:t>
            </a:r>
          </a:p>
          <a:p>
            <a:pPr>
              <a:lnSpc>
                <a:spcPts val="2200"/>
              </a:lnSpc>
            </a:pPr>
            <a:r>
              <a:rPr lang="sv-SE" sz="2000" dirty="0">
                <a:latin typeface="Raleway" panose="020B0503030101060003" pitchFamily="34" charset="0"/>
              </a:rPr>
              <a:t>Civilförsvarsförbundet har uppdraget av MSB att utbilda FRG-resurserna. Vi ansvarar även för samordnings- och utvecklingsfunktionen av FRG.</a:t>
            </a:r>
          </a:p>
        </p:txBody>
      </p:sp>
      <p:pic>
        <p:nvPicPr>
          <p:cNvPr id="4" name="Bildobjekt 3" descr="En bild som visar text, person&#10;&#10;Automatiskt genererad beskrivning">
            <a:extLst>
              <a:ext uri="{FF2B5EF4-FFF2-40B4-BE49-F238E27FC236}">
                <a16:creationId xmlns:a16="http://schemas.microsoft.com/office/drawing/2014/main" id="{41B9F8DB-6E85-0BAC-424B-6741AAE6870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9291" y="1926798"/>
            <a:ext cx="5331050" cy="355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193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0A0742-8232-1470-B95E-40EE68761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Raleway" panose="020B0503030101060003" pitchFamily="34" charset="0"/>
                <a:cs typeface="Arial" panose="020B0604020202020204" pitchFamily="34" charset="0"/>
              </a:rPr>
              <a:t>Frivilliga försvarsorganisationer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08AE89F-96CA-3D39-94CE-050E0901D2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4650" t="30959" r="33400" b="17923"/>
          <a:stretch/>
        </p:blipFill>
        <p:spPr>
          <a:xfrm>
            <a:off x="7002292" y="1690688"/>
            <a:ext cx="4351508" cy="4351338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9FCCE961-13BC-38CD-45B5-8340CAE31D07}"/>
              </a:ext>
            </a:extLst>
          </p:cNvPr>
          <p:cNvSpPr txBox="1"/>
          <p:nvPr/>
        </p:nvSpPr>
        <p:spPr>
          <a:xfrm>
            <a:off x="851263" y="1690688"/>
            <a:ext cx="5244737" cy="3300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4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333333"/>
                </a:solidFill>
                <a:effectLst/>
                <a:latin typeface="Raleway" panose="020B0503030101060003" pitchFamily="34" charset="0"/>
              </a:rPr>
              <a:t>Frivilliga försvarsorganisationer (FFO) är 18 frivilliga försvarsorganisationer med särskilt utpekad ställning enligt Förordningen om frivillig försvarsverksamhet. </a:t>
            </a:r>
          </a:p>
          <a:p>
            <a:pPr marL="285750" indent="-285750">
              <a:lnSpc>
                <a:spcPts val="24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333333"/>
                </a:solidFill>
                <a:effectLst/>
                <a:latin typeface="Raleway" panose="020B0503030101060003" pitchFamily="34" charset="0"/>
              </a:rPr>
              <a:t>FFO har </a:t>
            </a:r>
            <a:r>
              <a:rPr lang="sv-SE" b="0" i="0" dirty="0">
                <a:solidFill>
                  <a:srgbClr val="000000"/>
                </a:solidFill>
                <a:effectLst/>
                <a:latin typeface="Raleway" panose="020B0503030101060003" pitchFamily="34" charset="0"/>
              </a:rPr>
              <a:t>i uppdrag att utbilda och rekrytera förstärkningsresurser för till exempel myndigheter, regioner och kommuner. </a:t>
            </a:r>
            <a:endParaRPr lang="sv-SE" b="0" i="0" dirty="0">
              <a:solidFill>
                <a:srgbClr val="333333"/>
              </a:solidFill>
              <a:effectLst/>
              <a:latin typeface="Raleway" panose="020B0503030101060003" pitchFamily="34" charset="0"/>
            </a:endParaRPr>
          </a:p>
          <a:p>
            <a:pPr marL="285750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333333"/>
                </a:solidFill>
                <a:effectLst/>
                <a:latin typeface="Raleway" panose="020B0503030101060003" pitchFamily="34" charset="0"/>
              </a:rPr>
              <a:t>FFO utgör en del av totalförsvarets personalförsörjning.</a:t>
            </a:r>
            <a:endParaRPr lang="sv-SE" dirty="0">
              <a:latin typeface="Raleway" panose="020B05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277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358</Words>
  <Application>Microsoft Office PowerPoint</Application>
  <PresentationFormat>Bredbild</PresentationFormat>
  <Paragraphs>34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Raleway</vt:lpstr>
      <vt:lpstr>Office-tema</vt:lpstr>
      <vt:lpstr>Civilförsvarsförbundet</vt:lpstr>
      <vt:lpstr>Kort om oss</vt:lpstr>
      <vt:lpstr>Vad vi gör</vt:lpstr>
      <vt:lpstr>Våra utbildningar</vt:lpstr>
      <vt:lpstr>Frivilliga Resursgruppen (FRG)</vt:lpstr>
      <vt:lpstr>Frivilliga försvarsorganisationer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Emma Riklund</dc:creator>
  <cp:lastModifiedBy>Emma Riklund</cp:lastModifiedBy>
  <cp:revision>49</cp:revision>
  <dcterms:created xsi:type="dcterms:W3CDTF">2022-06-27T14:54:18Z</dcterms:created>
  <dcterms:modified xsi:type="dcterms:W3CDTF">2024-10-04T09:11:03Z</dcterms:modified>
</cp:coreProperties>
</file>