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6" r:id="rId2"/>
    <p:sldId id="258" r:id="rId3"/>
    <p:sldId id="277" r:id="rId4"/>
    <p:sldId id="266" r:id="rId5"/>
    <p:sldId id="271" r:id="rId6"/>
    <p:sldId id="263" r:id="rId7"/>
    <p:sldId id="264" r:id="rId8"/>
    <p:sldId id="273" r:id="rId9"/>
    <p:sldId id="274" r:id="rId10"/>
    <p:sldId id="275" r:id="rId11"/>
    <p:sldId id="270" r:id="rId12"/>
  </p:sldIdLst>
  <p:sldSz cx="12192000" cy="6858000"/>
  <p:notesSz cx="6858000" cy="9144000"/>
  <p:defaultTextStyle>
    <a:defPPr>
      <a:defRPr lang="sv-S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04" autoAdjust="0"/>
    <p:restoredTop sz="86241" autoAdjust="0"/>
  </p:normalViewPr>
  <p:slideViewPr>
    <p:cSldViewPr snapToGrid="0">
      <p:cViewPr varScale="1">
        <p:scale>
          <a:sx n="76" d="100"/>
          <a:sy n="76" d="100"/>
        </p:scale>
        <p:origin x="114" y="33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B3FEA17E-A2D1-4847-86A9-F4E3108539A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sv-SE"/>
          </a:p>
        </p:txBody>
      </p:sp>
      <p:sp>
        <p:nvSpPr>
          <p:cNvPr id="3" name="Platshållare för datum 2">
            <a:extLst>
              <a:ext uri="{FF2B5EF4-FFF2-40B4-BE49-F238E27FC236}">
                <a16:creationId xmlns:a16="http://schemas.microsoft.com/office/drawing/2014/main" id="{D27F7A35-6777-5646-B47B-8C9B73C5BD1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3C44D62E-908F-B840-9B28-E73969CA5621}" type="datetimeFigureOut">
              <a:rPr lang="sv-SE"/>
              <a:pPr>
                <a:defRPr/>
              </a:pPr>
              <a:t>2020-01-20</a:t>
            </a:fld>
            <a:endParaRPr lang="sv-SE"/>
          </a:p>
        </p:txBody>
      </p:sp>
      <p:sp>
        <p:nvSpPr>
          <p:cNvPr id="4" name="Platshållare för bildobjekt 3">
            <a:extLst>
              <a:ext uri="{FF2B5EF4-FFF2-40B4-BE49-F238E27FC236}">
                <a16:creationId xmlns:a16="http://schemas.microsoft.com/office/drawing/2014/main" id="{0586FDE6-19FD-BB4F-908E-06AE5BE0CEEE}"/>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sv-SE" noProof="0"/>
          </a:p>
        </p:txBody>
      </p:sp>
      <p:sp>
        <p:nvSpPr>
          <p:cNvPr id="5" name="Platshållare för anteckningar 4">
            <a:extLst>
              <a:ext uri="{FF2B5EF4-FFF2-40B4-BE49-F238E27FC236}">
                <a16:creationId xmlns:a16="http://schemas.microsoft.com/office/drawing/2014/main" id="{A6D43B5B-3AB4-334F-949F-7B40A1889908}"/>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noProof="0"/>
              <a:t>Redigera format för bakgrundstext</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6" name="Platshållare för sidfot 5">
            <a:extLst>
              <a:ext uri="{FF2B5EF4-FFF2-40B4-BE49-F238E27FC236}">
                <a16:creationId xmlns:a16="http://schemas.microsoft.com/office/drawing/2014/main" id="{9273CF72-A0A2-6A49-A870-B7C66492C3EA}"/>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sv-SE"/>
          </a:p>
        </p:txBody>
      </p:sp>
      <p:sp>
        <p:nvSpPr>
          <p:cNvPr id="7" name="Platshållare för bildnummer 6">
            <a:extLst>
              <a:ext uri="{FF2B5EF4-FFF2-40B4-BE49-F238E27FC236}">
                <a16:creationId xmlns:a16="http://schemas.microsoft.com/office/drawing/2014/main" id="{4C214498-085A-2C4C-AD34-993A7EE932C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0B6B6DFD-53CB-444A-B8E6-4CD3E9FD5727}" type="slidenum">
              <a:rPr lang="sv-SE"/>
              <a:pPr>
                <a:defRPr/>
              </a:pPr>
              <a:t>‹#›</a:t>
            </a:fld>
            <a:endParaRPr lang="sv-S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dinsakerhet.se/omkrisochkri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0B6B6DFD-53CB-444A-B8E6-4CD3E9FD5727}" type="slidenum">
              <a:rPr lang="sv-SE" smtClean="0"/>
              <a:pPr>
                <a:defRPr/>
              </a:pPr>
              <a:t>1</a:t>
            </a:fld>
            <a:endParaRPr lang="sv-SE"/>
          </a:p>
        </p:txBody>
      </p:sp>
    </p:spTree>
    <p:extLst>
      <p:ext uri="{BB962C8B-B14F-4D97-AF65-F5344CB8AC3E}">
        <p14:creationId xmlns:p14="http://schemas.microsoft.com/office/powerpoint/2010/main" val="949204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Platshållare för bildobjekt 1">
            <a:extLst>
              <a:ext uri="{FF2B5EF4-FFF2-40B4-BE49-F238E27FC236}">
                <a16:creationId xmlns:a16="http://schemas.microsoft.com/office/drawing/2014/main" id="{EC09504A-D28E-B34D-B164-DDE9197C76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latshållare för anteckningar 2">
            <a:extLst>
              <a:ext uri="{FF2B5EF4-FFF2-40B4-BE49-F238E27FC236}">
                <a16:creationId xmlns:a16="http://schemas.microsoft.com/office/drawing/2014/main" id="{8CDC517E-162A-3F45-A601-AC409E7EE8C8}"/>
              </a:ext>
            </a:extLst>
          </p:cNvPr>
          <p:cNvSpPr>
            <a:spLocks noGrp="1"/>
          </p:cNvSpPr>
          <p:nvPr>
            <p:ph type="body" idx="1"/>
          </p:nvPr>
        </p:nvSpPr>
        <p:spPr/>
        <p:txBody>
          <a:bodyPr/>
          <a:lstStyle/>
          <a:p>
            <a:pPr eaLnBrk="1" hangingPunct="1">
              <a:spcBef>
                <a:spcPct val="0"/>
              </a:spcBef>
              <a:defRPr/>
            </a:pPr>
            <a:r>
              <a:rPr lang="sv-SE" altLang="sv-SE" b="1" dirty="0"/>
              <a:t>FAKTA</a:t>
            </a:r>
          </a:p>
          <a:p>
            <a:pPr eaLnBrk="1" hangingPunct="1">
              <a:spcBef>
                <a:spcPct val="0"/>
              </a:spcBef>
              <a:defRPr/>
            </a:pPr>
            <a:r>
              <a:rPr lang="sv-SE" altLang="sv-SE" dirty="0"/>
              <a:t>I en uppföljande undersökning från januari 2019 hos allmänheten (8 månader efter utskicket) ställde MSB frågan om man har börjat reflektera mer kring hur man skulle klara sig vid en svår påfrestning sedan man tagit del av broschyren. En majoritet av respondenterna har som en följd av broschyren reflekterat mer över hur de skulle klara vardagen i händelse av kris eller krig. </a:t>
            </a:r>
          </a:p>
          <a:p>
            <a:pPr eaLnBrk="1" hangingPunct="1">
              <a:spcBef>
                <a:spcPct val="0"/>
              </a:spcBef>
              <a:defRPr/>
            </a:pPr>
            <a:endParaRPr lang="sv-SE" altLang="sv-SE" i="1" dirty="0"/>
          </a:p>
          <a:p>
            <a:pPr eaLnBrk="1" hangingPunct="1">
              <a:spcBef>
                <a:spcPct val="0"/>
              </a:spcBef>
              <a:defRPr/>
            </a:pPr>
            <a:r>
              <a:rPr lang="sv-SE" altLang="sv-SE" dirty="0"/>
              <a:t>Med anledning av broschyren har:</a:t>
            </a:r>
          </a:p>
          <a:p>
            <a:pPr eaLnBrk="1" hangingPunct="1">
              <a:spcBef>
                <a:spcPct val="0"/>
              </a:spcBef>
              <a:defRPr/>
            </a:pPr>
            <a:r>
              <a:rPr lang="sv-SE" altLang="sv-SE" dirty="0"/>
              <a:t>- 13 procent skaffat sig en bättre hemberedskap.</a:t>
            </a:r>
          </a:p>
          <a:p>
            <a:pPr eaLnBrk="1" hangingPunct="1">
              <a:spcBef>
                <a:spcPct val="0"/>
              </a:spcBef>
              <a:defRPr/>
            </a:pPr>
            <a:r>
              <a:rPr lang="sv-SE" altLang="sv-SE" dirty="0"/>
              <a:t>- 26 procent planer på att skaffa en bättre hemberedskap.</a:t>
            </a:r>
          </a:p>
          <a:p>
            <a:pPr eaLnBrk="1" hangingPunct="1">
              <a:spcBef>
                <a:spcPct val="0"/>
              </a:spcBef>
              <a:defRPr/>
            </a:pPr>
            <a:r>
              <a:rPr lang="sv-SE" altLang="sv-SE" dirty="0"/>
              <a:t>- 34 procent pratat med anhöriga och vänner om innehållet i broschyren.</a:t>
            </a:r>
          </a:p>
          <a:p>
            <a:pPr eaLnBrk="1" hangingPunct="1">
              <a:spcBef>
                <a:spcPct val="0"/>
              </a:spcBef>
              <a:defRPr/>
            </a:pPr>
            <a:r>
              <a:rPr lang="sv-SE" altLang="sv-SE" dirty="0"/>
              <a:t>- 44 procent inte gjort något.</a:t>
            </a:r>
          </a:p>
          <a:p>
            <a:pPr marL="171450" indent="-171450" eaLnBrk="1" hangingPunct="1">
              <a:spcBef>
                <a:spcPct val="0"/>
              </a:spcBef>
              <a:buFontTx/>
              <a:buChar char="-"/>
              <a:defRPr/>
            </a:pPr>
            <a:endParaRPr lang="sv-SE" altLang="sv-SE" dirty="0"/>
          </a:p>
          <a:p>
            <a:pPr eaLnBrk="1" hangingPunct="1">
              <a:spcBef>
                <a:spcPct val="0"/>
              </a:spcBef>
              <a:defRPr/>
            </a:pPr>
            <a:endParaRPr lang="sv-SE" altLang="sv-SE" i="1" dirty="0"/>
          </a:p>
          <a:p>
            <a:pPr eaLnBrk="1" hangingPunct="1">
              <a:spcBef>
                <a:spcPct val="0"/>
              </a:spcBef>
              <a:defRPr/>
            </a:pPr>
            <a:r>
              <a:rPr lang="sv-SE" altLang="sv-SE" dirty="0"/>
              <a:t>Som förklaring till varför man inte har gjort något för att stärka sin hemberedskap är det vanligaste svaren att </a:t>
            </a:r>
            <a:r>
              <a:rPr lang="sv-SE" altLang="sv-SE" dirty="0" smtClean="0"/>
              <a:t>man planerar</a:t>
            </a:r>
            <a:r>
              <a:rPr lang="sv-SE" altLang="sv-SE" baseline="0" dirty="0" smtClean="0"/>
              <a:t> att göra något i framtiden samt att man</a:t>
            </a:r>
            <a:r>
              <a:rPr lang="sv-SE" altLang="sv-SE" dirty="0" smtClean="0"/>
              <a:t> </a:t>
            </a:r>
            <a:r>
              <a:rPr lang="sv-SE" altLang="sv-SE" dirty="0"/>
              <a:t>tror att risken för kris och krig är ytterst </a:t>
            </a:r>
            <a:r>
              <a:rPr lang="sv-SE" altLang="sv-SE" dirty="0" smtClean="0"/>
              <a:t>liten.</a:t>
            </a:r>
          </a:p>
          <a:p>
            <a:pPr eaLnBrk="1" hangingPunct="1">
              <a:spcBef>
                <a:spcPct val="0"/>
              </a:spcBef>
              <a:defRPr/>
            </a:pPr>
            <a:endParaRPr lang="sv-SE" altLang="sv-SE" i="1" dirty="0"/>
          </a:p>
          <a:p>
            <a:pPr eaLnBrk="1" hangingPunct="1">
              <a:spcBef>
                <a:spcPct val="0"/>
              </a:spcBef>
              <a:defRPr/>
            </a:pPr>
            <a:r>
              <a:rPr lang="sv-SE" altLang="sv-SE" dirty="0"/>
              <a:t>Av de som tagit del av innehållet i broschyren uppskattar 45 procent att man skulle klara sig i minst tre dygn utan samhällets stöd vid ett långvarigt elavbrott.</a:t>
            </a:r>
          </a:p>
          <a:p>
            <a:pPr eaLnBrk="1" hangingPunct="1">
              <a:spcBef>
                <a:spcPct val="0"/>
              </a:spcBef>
              <a:defRPr/>
            </a:pPr>
            <a:endParaRPr lang="sv-SE" altLang="sv-SE" i="1" dirty="0"/>
          </a:p>
          <a:p>
            <a:pPr eaLnBrk="1" hangingPunct="1">
              <a:spcBef>
                <a:spcPct val="0"/>
              </a:spcBef>
              <a:defRPr/>
            </a:pPr>
            <a:r>
              <a:rPr lang="sv-SE" altLang="sv-SE" i="1" dirty="0"/>
              <a:t>(Effektmätning av broschyren </a:t>
            </a:r>
            <a:r>
              <a:rPr lang="sv-SE" altLang="sv-SE" i="1" dirty="0" smtClean="0"/>
              <a:t>Oom </a:t>
            </a:r>
            <a:r>
              <a:rPr lang="sv-SE" altLang="sv-SE" i="1" dirty="0"/>
              <a:t>krisen eller kriget kommer, MSB/Enkätfabriken april 2019)</a:t>
            </a:r>
          </a:p>
          <a:p>
            <a:pPr eaLnBrk="1" hangingPunct="1">
              <a:spcBef>
                <a:spcPct val="0"/>
              </a:spcBef>
              <a:defRPr/>
            </a:pPr>
            <a:endParaRPr lang="sv-SE" altLang="sv-SE" i="1" dirty="0"/>
          </a:p>
          <a:p>
            <a:pPr eaLnBrk="1" hangingPunct="1">
              <a:spcBef>
                <a:spcPct val="0"/>
              </a:spcBef>
              <a:defRPr/>
            </a:pPr>
            <a:endParaRPr lang="sv-SE" altLang="sv-SE" i="1" dirty="0"/>
          </a:p>
          <a:p>
            <a:pPr eaLnBrk="1" hangingPunct="1">
              <a:spcBef>
                <a:spcPct val="0"/>
              </a:spcBef>
              <a:defRPr/>
            </a:pPr>
            <a:r>
              <a:rPr lang="sv-SE" altLang="sv-SE" b="1" dirty="0"/>
              <a:t>BUDSKAP</a:t>
            </a:r>
          </a:p>
          <a:p>
            <a:pPr eaLnBrk="1" hangingPunct="1">
              <a:spcBef>
                <a:spcPct val="0"/>
              </a:spcBef>
              <a:defRPr/>
            </a:pPr>
            <a:r>
              <a:rPr lang="sv-SE" altLang="sv-SE" dirty="0"/>
              <a:t>Broschyren har bidragit till att skapa en ökad riskmedvetenhet hos många människor. Reflektion är viktigt för den mentala beredskapen och ett första steg till handling och ett konkret engagemang. Nu går vi vidare för att tillsammans fortsätta erbjuda lättillgänglig och användbar information om vår gemensamma säkerhet och beredskap till alla som bor i Sverige med målet att få en motståndskraftig befolkning. En ökad motståndskraft hos individen innebär att människor är välinformerade, delaktiga, engagerade och gör aktiva åtgärder för att stärka sin egenberedskap.</a:t>
            </a:r>
          </a:p>
        </p:txBody>
      </p:sp>
      <p:sp>
        <p:nvSpPr>
          <p:cNvPr id="4" name="Platshållare för bildnummer 3">
            <a:extLst>
              <a:ext uri="{FF2B5EF4-FFF2-40B4-BE49-F238E27FC236}">
                <a16:creationId xmlns:a16="http://schemas.microsoft.com/office/drawing/2014/main" id="{1B62AA2A-E907-E14B-B6E5-F7EB3C6FAF4A}"/>
              </a:ext>
            </a:extLst>
          </p:cNvPr>
          <p:cNvSpPr>
            <a:spLocks noGrp="1"/>
          </p:cNvSpPr>
          <p:nvPr>
            <p:ph type="sldNum" sz="quarter" idx="5"/>
          </p:nvPr>
        </p:nvSpPr>
        <p:spPr/>
        <p:txBody>
          <a:bodyPr/>
          <a:lstStyle/>
          <a:p>
            <a:pPr>
              <a:defRPr/>
            </a:pPr>
            <a:fld id="{4B097459-193B-344C-AF68-633D1DE17B56}" type="slidenum">
              <a:rPr lang="sv-SE" smtClean="0"/>
              <a:pPr>
                <a:defRPr/>
              </a:pPr>
              <a:t>10</a:t>
            </a:fld>
            <a:endParaRPr lang="sv-S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Platshållare för bildobjekt 1">
            <a:extLst>
              <a:ext uri="{FF2B5EF4-FFF2-40B4-BE49-F238E27FC236}">
                <a16:creationId xmlns:a16="http://schemas.microsoft.com/office/drawing/2014/main" id="{7BC0E473-6189-1241-A047-25D77E0621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Platshållare för anteckningar 2">
            <a:extLst>
              <a:ext uri="{FF2B5EF4-FFF2-40B4-BE49-F238E27FC236}">
                <a16:creationId xmlns:a16="http://schemas.microsoft.com/office/drawing/2014/main" id="{7064B71C-9142-2E4C-B337-5C5C1A814F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sv-SE" altLang="sv-SE"/>
          </a:p>
        </p:txBody>
      </p:sp>
      <p:sp>
        <p:nvSpPr>
          <p:cNvPr id="67587" name="Platshållare för bildnummer 3">
            <a:extLst>
              <a:ext uri="{FF2B5EF4-FFF2-40B4-BE49-F238E27FC236}">
                <a16:creationId xmlns:a16="http://schemas.microsoft.com/office/drawing/2014/main" id="{E3F55A38-C9C9-CE42-B17A-7CB0F6D47F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693513E-AF38-A74C-BDD0-E7383045C406}" type="slidenum">
              <a:rPr lang="sv-SE" altLang="sv-SE" smtClean="0">
                <a:latin typeface="Calibri" panose="020F0502020204030204" pitchFamily="34" charset="0"/>
              </a:rPr>
              <a:pPr fontAlgn="base">
                <a:spcBef>
                  <a:spcPct val="0"/>
                </a:spcBef>
                <a:spcAft>
                  <a:spcPct val="0"/>
                </a:spcAft>
              </a:pPr>
              <a:t>11</a:t>
            </a:fld>
            <a:endParaRPr lang="sv-SE" altLang="sv-SE">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Platshållare för bildobjekt 1">
            <a:extLst>
              <a:ext uri="{FF2B5EF4-FFF2-40B4-BE49-F238E27FC236}">
                <a16:creationId xmlns:a16="http://schemas.microsoft.com/office/drawing/2014/main" id="{27E80A1D-BC49-DC42-B584-C8528D0D16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latshållare för anteckningar 2">
            <a:extLst>
              <a:ext uri="{FF2B5EF4-FFF2-40B4-BE49-F238E27FC236}">
                <a16:creationId xmlns:a16="http://schemas.microsoft.com/office/drawing/2014/main" id="{A81A1B85-F5C4-BB46-9191-1D678BDCC900}"/>
              </a:ext>
            </a:extLst>
          </p:cNvPr>
          <p:cNvSpPr>
            <a:spLocks noGrp="1"/>
          </p:cNvSpPr>
          <p:nvPr>
            <p:ph type="body" idx="1"/>
          </p:nvPr>
        </p:nvSpPr>
        <p:spPr/>
        <p:txBody>
          <a:bodyPr/>
          <a:lstStyle/>
          <a:p>
            <a:pPr eaLnBrk="1" fontAlgn="auto" hangingPunct="1">
              <a:spcBef>
                <a:spcPts val="0"/>
              </a:spcBef>
              <a:spcAft>
                <a:spcPts val="0"/>
              </a:spcAft>
              <a:defRPr/>
            </a:pPr>
            <a:r>
              <a:rPr lang="sv-SE" b="1" dirty="0"/>
              <a:t>FAKTA:</a:t>
            </a:r>
            <a:br>
              <a:rPr lang="sv-SE" b="1" dirty="0"/>
            </a:br>
            <a:r>
              <a:rPr lang="sv-SE" dirty="0"/>
              <a:t>Broschyren </a:t>
            </a:r>
            <a:r>
              <a:rPr lang="sv-SE" i="1" dirty="0"/>
              <a:t>Om krisen eller kriget kommer </a:t>
            </a:r>
            <a:r>
              <a:rPr lang="sv-SE" dirty="0"/>
              <a:t>skickades ut till 4,8 miljoner hushåll i samband med den nationella informationskampanjen Krisberedskapsveckan i månadsskiftet maj/juni 2018. MSB valde själv när utskicket skulle göras. </a:t>
            </a:r>
          </a:p>
          <a:p>
            <a:pPr eaLnBrk="1" fontAlgn="auto" hangingPunct="1">
              <a:spcBef>
                <a:spcPts val="0"/>
              </a:spcBef>
              <a:spcAft>
                <a:spcPts val="0"/>
              </a:spcAft>
              <a:defRPr/>
            </a:pPr>
            <a:endParaRPr lang="sv-SE" b="1" dirty="0"/>
          </a:p>
          <a:p>
            <a:pPr eaLnBrk="1" fontAlgn="auto" hangingPunct="1">
              <a:spcBef>
                <a:spcPts val="0"/>
              </a:spcBef>
              <a:spcAft>
                <a:spcPts val="0"/>
              </a:spcAft>
              <a:defRPr/>
            </a:pPr>
            <a:endParaRPr lang="sv-SE" b="1" dirty="0"/>
          </a:p>
          <a:p>
            <a:pPr eaLnBrk="1" fontAlgn="auto" hangingPunct="1">
              <a:spcBef>
                <a:spcPts val="0"/>
              </a:spcBef>
              <a:spcAft>
                <a:spcPts val="0"/>
              </a:spcAft>
              <a:defRPr/>
            </a:pPr>
            <a:r>
              <a:rPr lang="sv-SE" b="1" dirty="0"/>
              <a:t>BAKGRUND</a:t>
            </a:r>
          </a:p>
          <a:p>
            <a:pPr eaLnBrk="1" fontAlgn="auto" hangingPunct="1">
              <a:spcBef>
                <a:spcPts val="0"/>
              </a:spcBef>
              <a:spcAft>
                <a:spcPts val="0"/>
              </a:spcAft>
              <a:defRPr/>
            </a:pPr>
            <a:r>
              <a:rPr lang="sv-SE" dirty="0"/>
              <a:t>2017 fick MSB ett regeringsuppdrag gällande ett nationellt informationsmaterial till hushållen. Bakgrunden till uppdraget är att regeringen ser ett behov av att:</a:t>
            </a:r>
          </a:p>
          <a:p>
            <a:pPr marL="171450" indent="-171450" eaLnBrk="1" fontAlgn="auto" hangingPunct="1">
              <a:spcBef>
                <a:spcPts val="0"/>
              </a:spcBef>
              <a:spcAft>
                <a:spcPts val="0"/>
              </a:spcAft>
              <a:buFont typeface="Arial" panose="020B0604020202020204" pitchFamily="34" charset="0"/>
              <a:buChar char="•"/>
              <a:defRPr/>
            </a:pPr>
            <a:r>
              <a:rPr lang="sv-SE" dirty="0"/>
              <a:t>kunskapen hos människor om hur man förbereder sig för olika kriser samt för höjd beredskap och ytterst krig behöver öka och informationen om detta behöver bli bättre både på nationell och lokal nivå</a:t>
            </a:r>
          </a:p>
          <a:p>
            <a:pPr eaLnBrk="1" fontAlgn="auto" hangingPunct="1">
              <a:spcBef>
                <a:spcPts val="0"/>
              </a:spcBef>
              <a:spcAft>
                <a:spcPts val="0"/>
              </a:spcAft>
              <a:defRPr/>
            </a:pPr>
            <a:endParaRPr lang="sv-SE" dirty="0"/>
          </a:p>
          <a:p>
            <a:pPr marL="171450" indent="-171450" eaLnBrk="1" fontAlgn="auto" hangingPunct="1">
              <a:spcBef>
                <a:spcPts val="0"/>
              </a:spcBef>
              <a:spcAft>
                <a:spcPts val="0"/>
              </a:spcAft>
              <a:buFont typeface="Arial" panose="020B0604020202020204" pitchFamily="34" charset="0"/>
              <a:buChar char="•"/>
              <a:defRPr/>
            </a:pPr>
            <a:r>
              <a:rPr lang="sv-SE" dirty="0"/>
              <a:t>Orsaken är bland annat konsekvenserna av klimatförändringarna med ett mer extremt väder samt ett försämrat säkerhetspolitiskt läge.</a:t>
            </a:r>
          </a:p>
          <a:p>
            <a:pPr eaLnBrk="1" fontAlgn="auto" hangingPunct="1">
              <a:spcBef>
                <a:spcPts val="0"/>
              </a:spcBef>
              <a:spcAft>
                <a:spcPts val="0"/>
              </a:spcAft>
              <a:defRPr/>
            </a:pPr>
            <a:endParaRPr lang="sv-SE" dirty="0"/>
          </a:p>
          <a:p>
            <a:pPr eaLnBrk="1" fontAlgn="auto" hangingPunct="1">
              <a:spcBef>
                <a:spcPts val="0"/>
              </a:spcBef>
              <a:spcAft>
                <a:spcPts val="0"/>
              </a:spcAft>
              <a:defRPr/>
            </a:pPr>
            <a:r>
              <a:rPr lang="sv-SE" dirty="0"/>
              <a:t>Regeringen ville att informationen skulle finnas både som en broschyr till hushållen och på webben.</a:t>
            </a:r>
          </a:p>
          <a:p>
            <a:pPr eaLnBrk="1" fontAlgn="auto" hangingPunct="1">
              <a:spcBef>
                <a:spcPts val="0"/>
              </a:spcBef>
              <a:spcAft>
                <a:spcPts val="0"/>
              </a:spcAft>
              <a:defRPr/>
            </a:pPr>
            <a:endParaRPr lang="sv-SE" dirty="0"/>
          </a:p>
          <a:p>
            <a:pPr eaLnBrk="1" fontAlgn="auto" hangingPunct="1">
              <a:spcBef>
                <a:spcPts val="0"/>
              </a:spcBef>
              <a:spcAft>
                <a:spcPts val="0"/>
              </a:spcAft>
              <a:defRPr/>
            </a:pPr>
            <a:r>
              <a:rPr lang="sv-SE" b="1" dirty="0"/>
              <a:t>BUDSKAP</a:t>
            </a:r>
          </a:p>
          <a:p>
            <a:pPr eaLnBrk="1" fontAlgn="auto" hangingPunct="1">
              <a:spcBef>
                <a:spcPts val="0"/>
              </a:spcBef>
              <a:spcAft>
                <a:spcPts val="0"/>
              </a:spcAft>
              <a:defRPr/>
            </a:pPr>
            <a:r>
              <a:rPr lang="sv-SE" dirty="0"/>
              <a:t>Även om broschyren och informationen kan uppfattas som skrämmande för vissa så handlar det om samhällsviktig information som speglar den tid vi lever i. Utskicket av broschyren är av omtanke för alla som bor i Sverige så att man själv och ens nära och kära ska klara sig så bra som möjlig om vi skulle drabbas av något. Vi vill visa att det går att påverka sin egen säkerhet och beredskap.</a:t>
            </a:r>
          </a:p>
          <a:p>
            <a:pPr eaLnBrk="1" fontAlgn="auto" hangingPunct="1">
              <a:spcBef>
                <a:spcPts val="0"/>
              </a:spcBef>
              <a:spcAft>
                <a:spcPts val="0"/>
              </a:spcAft>
              <a:defRPr/>
            </a:pPr>
            <a:endParaRPr lang="sv-SE" dirty="0"/>
          </a:p>
          <a:p>
            <a:pPr eaLnBrk="1" fontAlgn="auto" hangingPunct="1">
              <a:spcBef>
                <a:spcPts val="0"/>
              </a:spcBef>
              <a:spcAft>
                <a:spcPts val="0"/>
              </a:spcAft>
              <a:defRPr/>
            </a:pPr>
            <a:endParaRPr lang="sv-SE" dirty="0"/>
          </a:p>
          <a:p>
            <a:pPr eaLnBrk="1" fontAlgn="auto" hangingPunct="1">
              <a:spcBef>
                <a:spcPts val="0"/>
              </a:spcBef>
              <a:spcAft>
                <a:spcPts val="0"/>
              </a:spcAft>
              <a:defRPr/>
            </a:pPr>
            <a:r>
              <a:rPr lang="sv-SE" b="1" dirty="0"/>
              <a:t>FÖRDJUPNING</a:t>
            </a:r>
          </a:p>
          <a:p>
            <a:pPr eaLnBrk="1" fontAlgn="auto" hangingPunct="1">
              <a:spcBef>
                <a:spcPts val="0"/>
              </a:spcBef>
              <a:spcAft>
                <a:spcPts val="0"/>
              </a:spcAft>
              <a:defRPr/>
            </a:pPr>
            <a:r>
              <a:rPr lang="sv-SE" dirty="0"/>
              <a:t>MSB genomförde en uppföljande undersökning av hur broschyren tagits emot av allmänheten två veckor efter utskicket (juni 2018). Närmare 6 000 personer fick svara på frågor i en webbaserad enkät. Svaren visade bland annat att:</a:t>
            </a:r>
          </a:p>
          <a:p>
            <a:pPr marL="171450" indent="-171450" eaLnBrk="1" fontAlgn="auto" hangingPunct="1">
              <a:spcBef>
                <a:spcPts val="0"/>
              </a:spcBef>
              <a:spcAft>
                <a:spcPts val="0"/>
              </a:spcAft>
              <a:buFont typeface="Arial" panose="020B0604020202020204" pitchFamily="34" charset="0"/>
              <a:buChar char="•"/>
              <a:defRPr/>
            </a:pPr>
            <a:r>
              <a:rPr lang="sv-SE" dirty="0"/>
              <a:t>91 procent hade noterat att de fått broschyren</a:t>
            </a:r>
          </a:p>
          <a:p>
            <a:pPr marL="171450" indent="-171450" eaLnBrk="1" fontAlgn="auto" hangingPunct="1">
              <a:spcBef>
                <a:spcPts val="0"/>
              </a:spcBef>
              <a:spcAft>
                <a:spcPts val="0"/>
              </a:spcAft>
              <a:buFont typeface="Arial" panose="020B0604020202020204" pitchFamily="34" charset="0"/>
              <a:buChar char="•"/>
              <a:defRPr/>
            </a:pPr>
            <a:r>
              <a:rPr lang="sv-SE" dirty="0"/>
              <a:t>76 procent uppgav att de hade tagit del av innehållet (bläddrat igenom, läst valda delar, läst det mesta, läst allt)</a:t>
            </a:r>
          </a:p>
          <a:p>
            <a:pPr marL="171450" indent="-171450" eaLnBrk="1" fontAlgn="auto" hangingPunct="1">
              <a:spcBef>
                <a:spcPts val="0"/>
              </a:spcBef>
              <a:spcAft>
                <a:spcPts val="0"/>
              </a:spcAft>
              <a:buFont typeface="Arial" panose="020B0604020202020204" pitchFamily="34" charset="0"/>
              <a:buChar char="•"/>
              <a:defRPr/>
            </a:pPr>
            <a:r>
              <a:rPr lang="sv-SE" dirty="0"/>
              <a:t>79 procent hade sparat broschyren.</a:t>
            </a:r>
          </a:p>
          <a:p>
            <a:pPr marL="171450" indent="-171450" eaLnBrk="1" fontAlgn="auto" hangingPunct="1">
              <a:spcBef>
                <a:spcPts val="0"/>
              </a:spcBef>
              <a:spcAft>
                <a:spcPts val="0"/>
              </a:spcAft>
              <a:buFont typeface="Arial" panose="020B0604020202020204" pitchFamily="34" charset="0"/>
              <a:buChar char="•"/>
              <a:defRPr/>
            </a:pPr>
            <a:r>
              <a:rPr lang="sv-SE" dirty="0"/>
              <a:t>66 procent tyckte att broschyren var mycket bra/ganska bra.</a:t>
            </a:r>
          </a:p>
          <a:p>
            <a:pPr marL="171450" indent="-171450" eaLnBrk="1" fontAlgn="auto" hangingPunct="1">
              <a:spcBef>
                <a:spcPts val="0"/>
              </a:spcBef>
              <a:spcAft>
                <a:spcPts val="0"/>
              </a:spcAft>
              <a:buFont typeface="Arial" panose="020B0604020202020204" pitchFamily="34" charset="0"/>
              <a:buChar char="•"/>
              <a:defRPr/>
            </a:pPr>
            <a:r>
              <a:rPr lang="sv-SE" dirty="0"/>
              <a:t>47 procent kände eget ansvar när de fick broschyren.</a:t>
            </a:r>
          </a:p>
          <a:p>
            <a:pPr marL="171450" indent="-171450" eaLnBrk="1" fontAlgn="auto" hangingPunct="1">
              <a:spcBef>
                <a:spcPts val="0"/>
              </a:spcBef>
              <a:spcAft>
                <a:spcPts val="0"/>
              </a:spcAft>
              <a:buFont typeface="Arial" panose="020B0604020202020204" pitchFamily="34" charset="0"/>
              <a:buChar char="•"/>
              <a:defRPr/>
            </a:pPr>
            <a:r>
              <a:rPr lang="sv-SE" dirty="0"/>
              <a:t>34 procent hade planer på att skaffa en bättre hemberedskap.</a:t>
            </a:r>
          </a:p>
          <a:p>
            <a:pPr marL="171450" indent="-171450" eaLnBrk="1" fontAlgn="auto" hangingPunct="1">
              <a:spcBef>
                <a:spcPts val="0"/>
              </a:spcBef>
              <a:spcAft>
                <a:spcPts val="0"/>
              </a:spcAft>
              <a:buFont typeface="Arial" panose="020B0604020202020204" pitchFamily="34" charset="0"/>
              <a:buChar char="•"/>
              <a:defRPr/>
            </a:pPr>
            <a:r>
              <a:rPr lang="sv-SE" dirty="0"/>
              <a:t>34 procent uppger att de har pratat med andra om innehållet. </a:t>
            </a:r>
          </a:p>
          <a:p>
            <a:pPr marL="171450" indent="-171450" eaLnBrk="1" fontAlgn="auto" hangingPunct="1">
              <a:spcBef>
                <a:spcPts val="0"/>
              </a:spcBef>
              <a:spcAft>
                <a:spcPts val="0"/>
              </a:spcAft>
              <a:buFont typeface="Arial" panose="020B0604020202020204" pitchFamily="34" charset="0"/>
              <a:buChar char="•"/>
              <a:defRPr/>
            </a:pPr>
            <a:r>
              <a:rPr lang="sv-SE" dirty="0"/>
              <a:t>24 procent uppgav att de kände oro när de fick broschyren.</a:t>
            </a:r>
          </a:p>
          <a:p>
            <a:pPr eaLnBrk="1" fontAlgn="auto" hangingPunct="1">
              <a:spcBef>
                <a:spcPts val="0"/>
              </a:spcBef>
              <a:spcAft>
                <a:spcPts val="0"/>
              </a:spcAft>
              <a:defRPr/>
            </a:pPr>
            <a:endParaRPr lang="sv-SE" i="1" dirty="0"/>
          </a:p>
          <a:p>
            <a:pPr eaLnBrk="1" fontAlgn="auto" hangingPunct="1">
              <a:spcBef>
                <a:spcPts val="0"/>
              </a:spcBef>
              <a:spcAft>
                <a:spcPts val="0"/>
              </a:spcAft>
              <a:defRPr/>
            </a:pPr>
            <a:r>
              <a:rPr lang="sv-SE" i="1" dirty="0"/>
              <a:t>(Uppföljning av broschyren Om krisen eller kriget kommer, MSB/Demoskop 2018)</a:t>
            </a:r>
          </a:p>
          <a:p>
            <a:pPr eaLnBrk="1" fontAlgn="auto" hangingPunct="1">
              <a:spcBef>
                <a:spcPts val="0"/>
              </a:spcBef>
              <a:spcAft>
                <a:spcPts val="0"/>
              </a:spcAft>
              <a:defRPr/>
            </a:pPr>
            <a:endParaRPr lang="sv-SE" i="1" dirty="0"/>
          </a:p>
          <a:p>
            <a:pPr eaLnBrk="1" fontAlgn="auto" hangingPunct="1">
              <a:spcBef>
                <a:spcPts val="0"/>
              </a:spcBef>
              <a:spcAft>
                <a:spcPts val="0"/>
              </a:spcAft>
              <a:defRPr/>
            </a:pPr>
            <a:r>
              <a:rPr lang="sv-SE" dirty="0"/>
              <a:t>I samband med utskicket av broschyren öppnade MSB ett </a:t>
            </a:r>
            <a:r>
              <a:rPr lang="sv-SE" dirty="0" err="1"/>
              <a:t>kontaktcentrum</a:t>
            </a:r>
            <a:r>
              <a:rPr lang="sv-SE" dirty="0"/>
              <a:t> dit allmänheten kunde vända sig med frågor och synpunkter på broschyren. Tiden närmast utskicket kom det in cirka 300 telefonsamtal per dag, ett hundratal mejl och även frågor och synpunkter via </a:t>
            </a:r>
            <a:r>
              <a:rPr lang="sv-SE" dirty="0" err="1"/>
              <a:t>chat</a:t>
            </a:r>
            <a:r>
              <a:rPr lang="sv-SE" dirty="0"/>
              <a:t>. Vanliga frågor handlade bland annat om:</a:t>
            </a:r>
          </a:p>
          <a:p>
            <a:pPr eaLnBrk="1" hangingPunct="1">
              <a:defRPr/>
            </a:pPr>
            <a:r>
              <a:rPr lang="sv-SE" dirty="0"/>
              <a:t>- Varför kommer broschyren just nu? Finns det något omedelbart hot?</a:t>
            </a:r>
          </a:p>
          <a:p>
            <a:pPr eaLnBrk="1" hangingPunct="1">
              <a:defRPr/>
            </a:pPr>
            <a:r>
              <a:rPr lang="sv-SE" dirty="0"/>
              <a:t>- Var finns mitt närmaste skyddsrum?</a:t>
            </a:r>
          </a:p>
          <a:p>
            <a:pPr eaLnBrk="1" hangingPunct="1">
              <a:defRPr/>
            </a:pPr>
            <a:r>
              <a:rPr lang="sv-SE" dirty="0"/>
              <a:t>- Finns informationen på andra språk/för synskadade?</a:t>
            </a:r>
          </a:p>
          <a:p>
            <a:pPr eaLnBrk="1" hangingPunct="1">
              <a:defRPr/>
            </a:pPr>
            <a:r>
              <a:rPr lang="sv-SE" dirty="0"/>
              <a:t>- Hur kan jag förbereda mig om jag har en funktionsnedsättning, extremt allergisk? Vem tar hand om oss?</a:t>
            </a:r>
          </a:p>
          <a:p>
            <a:pPr eaLnBrk="1" hangingPunct="1">
              <a:defRPr/>
            </a:pPr>
            <a:r>
              <a:rPr lang="sv-SE" dirty="0"/>
              <a:t>- Hur kan jag förvara dricksvatten?</a:t>
            </a:r>
          </a:p>
          <a:p>
            <a:pPr eaLnBrk="1" hangingPunct="1">
              <a:defRPr/>
            </a:pPr>
            <a:r>
              <a:rPr lang="sv-SE" dirty="0"/>
              <a:t>- Hur gör jag får att bunkra medicin?</a:t>
            </a:r>
          </a:p>
          <a:p>
            <a:pPr eaLnBrk="1" hangingPunct="1">
              <a:defRPr/>
            </a:pPr>
            <a:r>
              <a:rPr lang="sv-SE" dirty="0"/>
              <a:t>- Hur ska jag tänka kring kontanter?</a:t>
            </a:r>
          </a:p>
          <a:p>
            <a:pPr eaLnBrk="1" fontAlgn="auto" hangingPunct="1">
              <a:spcBef>
                <a:spcPts val="0"/>
              </a:spcBef>
              <a:spcAft>
                <a:spcPts val="0"/>
              </a:spcAft>
              <a:defRPr/>
            </a:pPr>
            <a:endParaRPr lang="sv-SE" dirty="0"/>
          </a:p>
          <a:p>
            <a:pPr eaLnBrk="1" fontAlgn="auto" hangingPunct="1">
              <a:spcBef>
                <a:spcPts val="0"/>
              </a:spcBef>
              <a:spcAft>
                <a:spcPts val="0"/>
              </a:spcAft>
              <a:defRPr/>
            </a:pPr>
            <a:endParaRPr lang="sv-SE" dirty="0"/>
          </a:p>
        </p:txBody>
      </p:sp>
      <p:sp>
        <p:nvSpPr>
          <p:cNvPr id="47107" name="Platshållare för bildnummer 3">
            <a:extLst>
              <a:ext uri="{FF2B5EF4-FFF2-40B4-BE49-F238E27FC236}">
                <a16:creationId xmlns:a16="http://schemas.microsoft.com/office/drawing/2014/main" id="{01E6E77E-C75B-4D4F-A26F-7626B5F2603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27DBE8E-EDDC-AB4C-9EB3-EF7A1AFF8EA1}" type="slidenum">
              <a:rPr lang="sv-SE" altLang="sv-SE" smtClean="0">
                <a:latin typeface="Calibri" panose="020F0502020204030204" pitchFamily="34" charset="0"/>
              </a:rPr>
              <a:pPr fontAlgn="base">
                <a:spcBef>
                  <a:spcPct val="0"/>
                </a:spcBef>
                <a:spcAft>
                  <a:spcPct val="0"/>
                </a:spcAft>
              </a:pPr>
              <a:t>2</a:t>
            </a:fld>
            <a:endParaRPr lang="sv-SE" altLang="sv-SE">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Platshållare för bildobjekt 1">
            <a:extLst>
              <a:ext uri="{FF2B5EF4-FFF2-40B4-BE49-F238E27FC236}">
                <a16:creationId xmlns:a16="http://schemas.microsoft.com/office/drawing/2014/main" id="{3C1B4738-04CA-6D4F-81AA-B2328232CCB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Platshållare för anteckningar 2">
            <a:extLst>
              <a:ext uri="{FF2B5EF4-FFF2-40B4-BE49-F238E27FC236}">
                <a16:creationId xmlns:a16="http://schemas.microsoft.com/office/drawing/2014/main" id="{2E8BCE35-E58B-FF46-A7EC-14FAA49A5C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sv-SE" altLang="sv-SE" b="1" dirty="0"/>
              <a:t>FAKTA</a:t>
            </a:r>
          </a:p>
          <a:p>
            <a:pPr eaLnBrk="1" hangingPunct="1">
              <a:spcBef>
                <a:spcPct val="0"/>
              </a:spcBef>
            </a:pPr>
            <a:r>
              <a:rPr lang="sv-SE" altLang="sv-SE" dirty="0"/>
              <a:t>Inför arbetet med broschyren samlade MSB en referensgrupp med representanter för en lång rad aktörer på olika nivåer i samhället:</a:t>
            </a:r>
          </a:p>
          <a:p>
            <a:pPr eaLnBrk="1" hangingPunct="1">
              <a:spcBef>
                <a:spcPct val="0"/>
              </a:spcBef>
            </a:pPr>
            <a:r>
              <a:rPr lang="sv-SE" altLang="sv-SE" dirty="0"/>
              <a:t>Försvarsmakten, länsstyrelser, kommuner, Sveriges Kommuner och Landsting, Livsmedelsverket, Energimyndigheten, frivilliga försvarsorganisationer och trossamfund.</a:t>
            </a:r>
          </a:p>
          <a:p>
            <a:pPr eaLnBrk="1" hangingPunct="1">
              <a:spcBef>
                <a:spcPct val="0"/>
              </a:spcBef>
            </a:pPr>
            <a:endParaRPr lang="sv-SE" altLang="sv-SE" dirty="0"/>
          </a:p>
          <a:p>
            <a:pPr eaLnBrk="1" hangingPunct="1">
              <a:spcBef>
                <a:spcPct val="0"/>
              </a:spcBef>
            </a:pPr>
            <a:r>
              <a:rPr lang="sv-SE" altLang="sv-SE" dirty="0"/>
              <a:t>En tidig version av broschyren testades i tio olika fokusgrupper (totalt ett 80-tal personer) under hösten 2017. Många efterlyste konkreta råd och tips på hemberedskap (checklistor) om hur man kan förbereda sig inför olika kriser och menade att den här informationen saknades och behövde bli bättre generellt. </a:t>
            </a:r>
          </a:p>
          <a:p>
            <a:pPr eaLnBrk="1" hangingPunct="1">
              <a:spcBef>
                <a:spcPct val="0"/>
              </a:spcBef>
            </a:pPr>
            <a:endParaRPr lang="sv-SE" altLang="sv-SE" dirty="0"/>
          </a:p>
          <a:p>
            <a:pPr eaLnBrk="1" hangingPunct="1">
              <a:spcBef>
                <a:spcPct val="0"/>
              </a:spcBef>
            </a:pPr>
            <a:r>
              <a:rPr lang="sv-SE" altLang="sv-SE" dirty="0"/>
              <a:t>MSB genomförde också en förstudie under hösten 2017 som visade att kunskapen hos allmänheten om totalförsvaret är låg liksom kunskapen om den egna hemberedskapen. Studien visade också att en majoritet tyckte att frågor om hot, risker och beredskap är viktiga och att en informationsbroschyr i brevlådan var en bra satsning. (</a:t>
            </a:r>
            <a:r>
              <a:rPr lang="sv-SE" altLang="sv-SE" i="1" dirty="0"/>
              <a:t>Hot och beredskap i Sverige - om allmänhetens kunskap och inställning, MSB/Demoskop 2017)</a:t>
            </a:r>
          </a:p>
          <a:p>
            <a:pPr eaLnBrk="1" hangingPunct="1">
              <a:spcBef>
                <a:spcPct val="0"/>
              </a:spcBef>
            </a:pPr>
            <a:endParaRPr lang="sv-SE" altLang="sv-SE" i="1" dirty="0"/>
          </a:p>
          <a:p>
            <a:pPr eaLnBrk="1" hangingPunct="1">
              <a:spcBef>
                <a:spcPct val="0"/>
              </a:spcBef>
            </a:pPr>
            <a:r>
              <a:rPr lang="sv-SE" altLang="sv-SE" i="0" dirty="0"/>
              <a:t>Broschyren</a:t>
            </a:r>
            <a:r>
              <a:rPr lang="sv-SE" altLang="sv-SE" i="0" baseline="0" dirty="0"/>
              <a:t> använder signalfärgerna orange och rött, där informationen går från fredstida kriser och krisberedskap (orange) till militära hot och totalförsvar (rött).</a:t>
            </a:r>
            <a:endParaRPr lang="sv-SE" altLang="sv-SE" i="0" dirty="0"/>
          </a:p>
          <a:p>
            <a:pPr eaLnBrk="1" hangingPunct="1">
              <a:spcBef>
                <a:spcPct val="0"/>
              </a:spcBef>
            </a:pPr>
            <a:endParaRPr lang="sv-SE" altLang="sv-SE" i="1" dirty="0"/>
          </a:p>
          <a:p>
            <a:pPr eaLnBrk="1" hangingPunct="1">
              <a:spcBef>
                <a:spcPct val="0"/>
              </a:spcBef>
            </a:pPr>
            <a:endParaRPr lang="sv-SE" altLang="sv-SE" b="1" dirty="0"/>
          </a:p>
          <a:p>
            <a:pPr eaLnBrk="1" hangingPunct="1">
              <a:spcBef>
                <a:spcPct val="0"/>
              </a:spcBef>
            </a:pPr>
            <a:r>
              <a:rPr lang="sv-SE" altLang="sv-SE" b="1" dirty="0"/>
              <a:t>BAKGRUND</a:t>
            </a:r>
          </a:p>
          <a:p>
            <a:pPr eaLnBrk="1" hangingPunct="1">
              <a:spcBef>
                <a:spcPct val="0"/>
              </a:spcBef>
            </a:pPr>
            <a:r>
              <a:rPr lang="sv-SE" altLang="sv-SE" dirty="0"/>
              <a:t>Innehållet och utformningen av broschyren har en bred samhällsförankring. Många olika aktörer har varit delaktiga i processen och haft möjlighet att påverka innehållet. Inför arbetet med broschyren samlade MSB en referensgrupp med representanter för Försvarsmakten, SKL, länsstyrelser, centrala myndigheter, frivilligorganisationer, trossamfund och enskilda kommuner.</a:t>
            </a:r>
            <a:endParaRPr lang="sv-SE" altLang="sv-SE" b="1" dirty="0"/>
          </a:p>
          <a:p>
            <a:pPr eaLnBrk="1" hangingPunct="1">
              <a:spcBef>
                <a:spcPct val="0"/>
              </a:spcBef>
            </a:pPr>
            <a:endParaRPr lang="sv-SE" altLang="sv-SE" b="1" dirty="0"/>
          </a:p>
          <a:p>
            <a:pPr eaLnBrk="1" hangingPunct="1">
              <a:spcBef>
                <a:spcPct val="0"/>
              </a:spcBef>
            </a:pPr>
            <a:endParaRPr lang="sv-SE" altLang="sv-SE" b="1" dirty="0"/>
          </a:p>
          <a:p>
            <a:pPr eaLnBrk="1" hangingPunct="1">
              <a:spcBef>
                <a:spcPct val="0"/>
              </a:spcBef>
            </a:pPr>
            <a:r>
              <a:rPr lang="sv-SE" altLang="sv-SE" b="1" dirty="0"/>
              <a:t>BUDSKAP</a:t>
            </a:r>
          </a:p>
          <a:p>
            <a:pPr eaLnBrk="1" hangingPunct="1">
              <a:spcBef>
                <a:spcPct val="0"/>
              </a:spcBef>
            </a:pPr>
            <a:r>
              <a:rPr lang="sv-SE" altLang="sv-SE" dirty="0"/>
              <a:t>Även om Sverige, jämfört med många andra länder, är ett tryggt land att leva i så finns det olika hot mot vår säkerhet och trygghet. Myndigheter, företag och organisationer har ett stort ansvar för att vi ska kunna leva tryggt i vårt land och för att samhället ska fungera även under svåra förhållanden. Men ett viktig budskap som återkommer i broschyren är att alla som bor i Sverige har ett ansvar för och är en del av Sveriges samlade beredskap. Alla behövs och alla behöver bidra. Detta lyfts särskilt på sidan 3 i broschyren. Välinformerade och engagerade samhällsmedborgare utgör en viktig del av Sveriges samlade förmåga att möta olika hot. Ju bättre förberedda människor är, desto större möjligheter har vi att hjälpa andra i vår närhet som inte har samma förutsättningar.</a:t>
            </a:r>
          </a:p>
          <a:p>
            <a:pPr eaLnBrk="1" hangingPunct="1">
              <a:spcBef>
                <a:spcPct val="0"/>
              </a:spcBef>
            </a:pPr>
            <a:endParaRPr lang="sv-SE" altLang="sv-SE" dirty="0"/>
          </a:p>
          <a:p>
            <a:pPr eaLnBrk="1" hangingPunct="1">
              <a:spcBef>
                <a:spcPct val="0"/>
              </a:spcBef>
            </a:pPr>
            <a:r>
              <a:rPr lang="sv-SE" altLang="sv-SE" dirty="0"/>
              <a:t>Broschyren kan fungera som budskaps- och kunskapsplattform för information till allmänheten av exempelvis kommuner, länsstyrelser, frivilliga försvarsorganisationer, studieförbund och skolor i syfte att stärka människors motståndskraft.</a:t>
            </a:r>
            <a:endParaRPr lang="sv-SE" altLang="sv-SE" b="1" dirty="0"/>
          </a:p>
        </p:txBody>
      </p:sp>
      <p:sp>
        <p:nvSpPr>
          <p:cNvPr id="4" name="Platshållare för bildnummer 3">
            <a:extLst>
              <a:ext uri="{FF2B5EF4-FFF2-40B4-BE49-F238E27FC236}">
                <a16:creationId xmlns:a16="http://schemas.microsoft.com/office/drawing/2014/main" id="{A7E4828F-B1B4-7F40-889A-D098F5B4B1C1}"/>
              </a:ext>
            </a:extLst>
          </p:cNvPr>
          <p:cNvSpPr>
            <a:spLocks noGrp="1"/>
          </p:cNvSpPr>
          <p:nvPr>
            <p:ph type="sldNum" sz="quarter" idx="5"/>
          </p:nvPr>
        </p:nvSpPr>
        <p:spPr/>
        <p:txBody>
          <a:bodyPr/>
          <a:lstStyle/>
          <a:p>
            <a:pPr>
              <a:defRPr/>
            </a:pPr>
            <a:fld id="{50EBDCFE-EB7F-454C-AA9F-66CAEBADB9FC}" type="slidenum">
              <a:rPr lang="sv-SE" smtClean="0"/>
              <a:pPr>
                <a:defRPr/>
              </a:pPr>
              <a:t>3</a:t>
            </a:fld>
            <a:endParaRPr lang="sv-SE"/>
          </a:p>
        </p:txBody>
      </p:sp>
    </p:spTree>
    <p:extLst>
      <p:ext uri="{BB962C8B-B14F-4D97-AF65-F5344CB8AC3E}">
        <p14:creationId xmlns:p14="http://schemas.microsoft.com/office/powerpoint/2010/main" val="3386110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Platshållare för bildobjekt 1">
            <a:extLst>
              <a:ext uri="{FF2B5EF4-FFF2-40B4-BE49-F238E27FC236}">
                <a16:creationId xmlns:a16="http://schemas.microsoft.com/office/drawing/2014/main" id="{65B71187-A56F-2D42-9CD3-DC7F85D849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Platshållare för anteckningar 2">
            <a:extLst>
              <a:ext uri="{FF2B5EF4-FFF2-40B4-BE49-F238E27FC236}">
                <a16:creationId xmlns:a16="http://schemas.microsoft.com/office/drawing/2014/main" id="{227CD010-03F3-3A48-A76C-9C9B21BB8D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sv-SE" altLang="sv-SE" b="1"/>
              <a:t>FAKTA</a:t>
            </a:r>
          </a:p>
          <a:p>
            <a:pPr eaLnBrk="1" hangingPunct="1">
              <a:spcBef>
                <a:spcPct val="0"/>
              </a:spcBef>
            </a:pPr>
            <a:r>
              <a:rPr lang="sv-SE" altLang="sv-SE"/>
              <a:t>En broschyr om befolkningens beredskap till landets hushåll har delats ut vid tre tidigare tillfällen: 1943 (den gula broschyren i mitten), 1952 (den orange broschyren till höger) och 1961 (broschyren längst till vänster). Det är alltså 57 år sedan en broschyr senast skickades ut. De tre tidigare broschyrerna tog upp allmänhetens beredskap inför ett militärt anfall. Informationen handlade bland annat om hur olika varningssystem låter, som flyglarm och beredskapslarm, hur man bör agera om man hör dessa, hur skyddsrum fungerar, hur man kan skydda sig mot olika stridsmedel och hur man utrymmer.</a:t>
            </a:r>
            <a:endParaRPr lang="sv-SE" altLang="sv-SE" b="1"/>
          </a:p>
          <a:p>
            <a:pPr eaLnBrk="1" hangingPunct="1">
              <a:spcBef>
                <a:spcPct val="0"/>
              </a:spcBef>
            </a:pPr>
            <a:endParaRPr lang="sv-SE" altLang="sv-SE" b="1"/>
          </a:p>
          <a:p>
            <a:pPr eaLnBrk="1" hangingPunct="1">
              <a:spcBef>
                <a:spcPct val="0"/>
              </a:spcBef>
            </a:pPr>
            <a:endParaRPr lang="sv-SE" altLang="sv-SE" b="1"/>
          </a:p>
          <a:p>
            <a:pPr eaLnBrk="1" hangingPunct="1">
              <a:spcBef>
                <a:spcPct val="0"/>
              </a:spcBef>
            </a:pPr>
            <a:r>
              <a:rPr lang="sv-SE" altLang="sv-SE" b="1"/>
              <a:t>BUDSKAP</a:t>
            </a:r>
          </a:p>
          <a:p>
            <a:pPr eaLnBrk="1" hangingPunct="1">
              <a:spcBef>
                <a:spcPct val="0"/>
              </a:spcBef>
            </a:pPr>
            <a:r>
              <a:rPr lang="sv-SE" altLang="sv-SE"/>
              <a:t>MSB valde att i namnet på broschyren från 2018 göra en historisk återkoppling till de tidigare utgåvorna. Innehållet i den senaste utgåvan har också vissa likheter med de tidigare. Bland annat  vad gäller information om olika varningssystem, informationspåverkan och skyddsrum. Den stora skillnaden från tidigare utgåvor är att hotbilden är bredare och mer komplex i dag än under andra världskriget och kalla kriget. I dag omfattar hotbilden allt från konsekvenserna av klimatförändringarna till terrorangrepp, cyberhot och militära angrepp.</a:t>
            </a:r>
          </a:p>
          <a:p>
            <a:pPr eaLnBrk="1" hangingPunct="1">
              <a:spcBef>
                <a:spcPct val="0"/>
              </a:spcBef>
            </a:pPr>
            <a:endParaRPr lang="sv-SE" altLang="sv-SE"/>
          </a:p>
          <a:p>
            <a:pPr eaLnBrk="1" hangingPunct="1">
              <a:spcBef>
                <a:spcPct val="0"/>
              </a:spcBef>
            </a:pPr>
            <a:endParaRPr lang="sv-SE" altLang="sv-SE"/>
          </a:p>
          <a:p>
            <a:pPr eaLnBrk="1" hangingPunct="1">
              <a:spcBef>
                <a:spcPct val="0"/>
              </a:spcBef>
            </a:pPr>
            <a:r>
              <a:rPr lang="sv-SE" altLang="sv-SE" b="1"/>
              <a:t>FÖRDJUPNING</a:t>
            </a:r>
            <a:r>
              <a:rPr lang="sv-SE" altLang="sv-SE"/>
              <a:t/>
            </a:r>
            <a:br>
              <a:rPr lang="sv-SE" altLang="sv-SE"/>
            </a:br>
            <a:r>
              <a:rPr lang="sv-SE" altLang="sv-SE"/>
              <a:t>Uppdraget till MSB omfattade att producera och skicka ut en informationsbroschyr vid ett tillfälle. MSB har i dagsläget inget uppdrag som säger att myndigheten i fortsättning ska ge ut den här typen av informationsmaterial.</a:t>
            </a:r>
            <a:endParaRPr lang="sv-SE" altLang="sv-SE" b="1"/>
          </a:p>
        </p:txBody>
      </p:sp>
      <p:sp>
        <p:nvSpPr>
          <p:cNvPr id="53251" name="Platshållare för bildnummer 3">
            <a:extLst>
              <a:ext uri="{FF2B5EF4-FFF2-40B4-BE49-F238E27FC236}">
                <a16:creationId xmlns:a16="http://schemas.microsoft.com/office/drawing/2014/main" id="{C714C0FC-FA61-E041-B94E-0276815879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661A6310-4178-6546-88C4-622327CE3D48}" type="slidenum">
              <a:rPr lang="sv-SE" altLang="sv-SE" smtClean="0">
                <a:latin typeface="Calibri" panose="020F0502020204030204" pitchFamily="34" charset="0"/>
              </a:rPr>
              <a:pPr fontAlgn="base">
                <a:spcBef>
                  <a:spcPct val="0"/>
                </a:spcBef>
                <a:spcAft>
                  <a:spcPct val="0"/>
                </a:spcAft>
              </a:pPr>
              <a:t>4</a:t>
            </a:fld>
            <a:endParaRPr lang="sv-SE" altLang="sv-SE">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Platshållare för bildobjekt 1">
            <a:extLst>
              <a:ext uri="{FF2B5EF4-FFF2-40B4-BE49-F238E27FC236}">
                <a16:creationId xmlns:a16="http://schemas.microsoft.com/office/drawing/2014/main" id="{214A7BB2-BEA7-B947-82BF-28F833DC48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Platshållare för anteckningar 2">
            <a:extLst>
              <a:ext uri="{FF2B5EF4-FFF2-40B4-BE49-F238E27FC236}">
                <a16:creationId xmlns:a16="http://schemas.microsoft.com/office/drawing/2014/main" id="{3A3F0635-0CB3-804C-A82A-AD88E2AA3F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sv-SE" altLang="sv-SE" b="1" dirty="0"/>
              <a:t>FAKTA</a:t>
            </a:r>
          </a:p>
          <a:p>
            <a:pPr eaLnBrk="1" hangingPunct="1">
              <a:spcBef>
                <a:spcPct val="0"/>
              </a:spcBef>
            </a:pPr>
            <a:r>
              <a:rPr lang="sv-SE" altLang="sv-SE" dirty="0"/>
              <a:t>På de inledande sidorna i broschyren beskriver vi utgångspunkterna för privatpersoners/hushållens roll och delaktighet i vår gemensamma säkerhet och beredskap. Här formulerar vi också de grundläggande budskapen om ansvar och egenberedskap/hemberedskap liksom fakta om vad en samhällskris är och hur den kan påverka vår vardag. </a:t>
            </a:r>
          </a:p>
          <a:p>
            <a:pPr eaLnBrk="1" hangingPunct="1">
              <a:spcBef>
                <a:spcPct val="0"/>
              </a:spcBef>
            </a:pPr>
            <a:endParaRPr lang="sv-SE" altLang="sv-SE" dirty="0"/>
          </a:p>
          <a:p>
            <a:pPr eaLnBrk="1" hangingPunct="1">
              <a:spcBef>
                <a:spcPct val="0"/>
              </a:spcBef>
            </a:pPr>
            <a:endParaRPr lang="sv-SE" altLang="sv-SE" dirty="0"/>
          </a:p>
          <a:p>
            <a:pPr eaLnBrk="1" hangingPunct="1">
              <a:spcBef>
                <a:spcPct val="0"/>
              </a:spcBef>
            </a:pPr>
            <a:endParaRPr lang="sv-SE" altLang="sv-SE" dirty="0"/>
          </a:p>
          <a:p>
            <a:pPr eaLnBrk="1" hangingPunct="1">
              <a:spcBef>
                <a:spcPct val="0"/>
              </a:spcBef>
            </a:pPr>
            <a:r>
              <a:rPr lang="sv-SE" altLang="sv-SE" b="1" dirty="0"/>
              <a:t>BAKGRUND</a:t>
            </a:r>
          </a:p>
          <a:p>
            <a:pPr eaLnBrk="1" hangingPunct="1">
              <a:spcBef>
                <a:spcPct val="0"/>
              </a:spcBef>
            </a:pPr>
            <a:r>
              <a:rPr lang="sv-SE" altLang="sv-SE" dirty="0"/>
              <a:t>I uppdraget till MSB med att ta fram ett nationellt informationsmaterial till hushållen (broschyren), pekade regeringen särskilt på att människors kunskap om det egna ansvaret för vår gemensamma säkerhet och beredskap behöver öka, men även kunskapen och insikten om hur kriser kan påverka samhället och individen och hur man konkret kan göra för att öka den egna beredskapen. </a:t>
            </a:r>
          </a:p>
          <a:p>
            <a:pPr eaLnBrk="1" hangingPunct="1">
              <a:spcBef>
                <a:spcPct val="0"/>
              </a:spcBef>
            </a:pPr>
            <a:endParaRPr lang="sv-SE" altLang="sv-SE" dirty="0"/>
          </a:p>
          <a:p>
            <a:pPr eaLnBrk="1" hangingPunct="1">
              <a:spcBef>
                <a:spcPct val="0"/>
              </a:spcBef>
            </a:pPr>
            <a:r>
              <a:rPr lang="sv-SE" altLang="sv-SE" dirty="0"/>
              <a:t>Grunden för vår beredskap bygger vi redan i fred. Kommuner, myndigheter, företag och organisationer har ett stort ansvar för att vi ska kunna leva i ett tryggt och säkert land och för att viktiga funktioner som el- och vattenförsörjning ska kunna fungera även i krissituationer. Men alla som bor i vårt land har också ett ansvar, ett ansvar för sitt eget liv och sin egendom och som kvarstår även vid allvarliga påfrestningar på samhället. Välinformerade och engagerade invånare är en viktig tillgång för att samhället som helhet ska kunna hantera en svår påfrestning.</a:t>
            </a:r>
          </a:p>
          <a:p>
            <a:pPr eaLnBrk="1" hangingPunct="1">
              <a:spcBef>
                <a:spcPct val="0"/>
              </a:spcBef>
            </a:pPr>
            <a:endParaRPr lang="sv-SE" altLang="sv-SE" b="1" dirty="0"/>
          </a:p>
          <a:p>
            <a:pPr eaLnBrk="1" hangingPunct="1">
              <a:spcBef>
                <a:spcPct val="0"/>
              </a:spcBef>
            </a:pPr>
            <a:endParaRPr lang="sv-SE" altLang="sv-SE" b="1" dirty="0"/>
          </a:p>
          <a:p>
            <a:pPr eaLnBrk="1" hangingPunct="1">
              <a:spcBef>
                <a:spcPct val="0"/>
              </a:spcBef>
            </a:pPr>
            <a:r>
              <a:rPr lang="sv-SE" altLang="sv-SE" b="1" dirty="0"/>
              <a:t>BUDSKAP</a:t>
            </a:r>
          </a:p>
          <a:p>
            <a:pPr eaLnBrk="1" hangingPunct="1">
              <a:spcBef>
                <a:spcPct val="0"/>
              </a:spcBef>
            </a:pPr>
            <a:r>
              <a:rPr lang="sv-SE" altLang="sv-SE" b="1" dirty="0">
                <a:solidFill>
                  <a:schemeClr val="bg1"/>
                </a:solidFill>
              </a:rPr>
              <a:t>Förbered dig på att klara dig utan stöd från samhället en tid. </a:t>
            </a:r>
            <a:r>
              <a:rPr lang="sv-SE" altLang="sv-SE" dirty="0"/>
              <a:t>Även om Sverige är tryggare än många andra länder finns det hot mot vår säkerhet och självständighet. Planera för att kunna klara dig utan samhällets stöd i minst några dygn eller så länge som just du har möjlighet till utifrån dina förutsättningar och behov. Vid en kris kommer samhällets resurser först att gå till de mest utsatta. Om du är förberedd kan du hjälpa andra som inte har samma förutsättningar och du bidrar till att hela landet bättre klarar en svår påfrestning. </a:t>
            </a:r>
            <a:endParaRPr lang="sv-SE" altLang="sv-SE" b="1" dirty="0"/>
          </a:p>
          <a:p>
            <a:pPr eaLnBrk="1" hangingPunct="1">
              <a:spcBef>
                <a:spcPct val="0"/>
              </a:spcBef>
            </a:pPr>
            <a:r>
              <a:rPr lang="sv-SE" altLang="sv-SE" b="1" dirty="0"/>
              <a:t>- Håll dig informerad. </a:t>
            </a:r>
            <a:r>
              <a:rPr lang="sv-SE" altLang="sv-SE" dirty="0"/>
              <a:t>Lär dig om olika hot, vad som kan hända och hur olika händelser kan påverka samhället och din och dina anhörigas vardag. Ta reda på hur din kommun och den kommunala verksamheten påverkas vid en allvarlig händelse och vad du som invånare bör göra om något händer. Lär dig om hemberedskap om hur du kan förbereda dig för att klara en besvärlig situation så bra som möjligt. </a:t>
            </a:r>
            <a:endParaRPr lang="sv-SE" altLang="sv-SE" b="1" dirty="0"/>
          </a:p>
          <a:p>
            <a:pPr eaLnBrk="1" hangingPunct="1">
              <a:spcBef>
                <a:spcPct val="0"/>
              </a:spcBef>
            </a:pPr>
            <a:r>
              <a:rPr lang="sv-SE" altLang="sv-SE" b="1" dirty="0"/>
              <a:t>- Engagera dig. </a:t>
            </a:r>
            <a:r>
              <a:rPr lang="sv-SE" altLang="sv-SE" dirty="0"/>
              <a:t>Du behövs och din insats gör skillnad. Gå en kurs i första-hjälpen på jobbet, lär dig hur en hjärtstartare fungerar eller starta en studiecirkel i hemberedskap i bostadsrättsföreningen eller i det trossamfund du tillhör. Du kan också engagera dig i en ideell organisation, exempelvis i någon av de frivilliga försvarsorganisationerna som gör viktiga insatser när något allvarligt drabbar samhället.</a:t>
            </a:r>
          </a:p>
          <a:p>
            <a:pPr eaLnBrk="1" hangingPunct="1">
              <a:spcBef>
                <a:spcPct val="0"/>
              </a:spcBef>
            </a:pPr>
            <a:endParaRPr lang="sv-SE" altLang="sv-SE" b="1" dirty="0"/>
          </a:p>
          <a:p>
            <a:pPr eaLnBrk="1" hangingPunct="1">
              <a:spcBef>
                <a:spcPct val="0"/>
              </a:spcBef>
            </a:pPr>
            <a:endParaRPr lang="sv-SE" altLang="sv-SE" b="1" dirty="0"/>
          </a:p>
          <a:p>
            <a:endParaRPr lang="sv-SE" altLang="sv-SE" dirty="0"/>
          </a:p>
        </p:txBody>
      </p:sp>
      <p:sp>
        <p:nvSpPr>
          <p:cNvPr id="4" name="Platshållare för bildnummer 3">
            <a:extLst>
              <a:ext uri="{FF2B5EF4-FFF2-40B4-BE49-F238E27FC236}">
                <a16:creationId xmlns:a16="http://schemas.microsoft.com/office/drawing/2014/main" id="{A7E4828F-B1B4-7F40-889A-D098F5B4B1C1}"/>
              </a:ext>
            </a:extLst>
          </p:cNvPr>
          <p:cNvSpPr>
            <a:spLocks noGrp="1"/>
          </p:cNvSpPr>
          <p:nvPr>
            <p:ph type="sldNum" sz="quarter" idx="5"/>
          </p:nvPr>
        </p:nvSpPr>
        <p:spPr/>
        <p:txBody>
          <a:bodyPr/>
          <a:lstStyle/>
          <a:p>
            <a:pPr>
              <a:defRPr/>
            </a:pPr>
            <a:fld id="{A548B15D-5C54-DC4A-BF6F-BAD173ACFC9F}" type="slidenum">
              <a:rPr lang="sv-SE" smtClean="0"/>
              <a:pPr>
                <a:defRPr/>
              </a:pPr>
              <a:t>5</a:t>
            </a:fld>
            <a:endParaRPr lang="sv-S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Platshållare för bildobjekt 1">
            <a:extLst>
              <a:ext uri="{FF2B5EF4-FFF2-40B4-BE49-F238E27FC236}">
                <a16:creationId xmlns:a16="http://schemas.microsoft.com/office/drawing/2014/main" id="{328F132E-94AC-9144-A456-B508357C99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Platshållare för anteckningar 2">
            <a:extLst>
              <a:ext uri="{FF2B5EF4-FFF2-40B4-BE49-F238E27FC236}">
                <a16:creationId xmlns:a16="http://schemas.microsoft.com/office/drawing/2014/main" id="{F88FFF8A-636A-EB4A-94E7-D6B166347E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sv-SE" altLang="sv-SE" b="1" dirty="0"/>
              <a:t>FAKTA</a:t>
            </a:r>
          </a:p>
          <a:p>
            <a:pPr eaLnBrk="1" hangingPunct="1">
              <a:spcBef>
                <a:spcPct val="0"/>
              </a:spcBef>
            </a:pPr>
            <a:r>
              <a:rPr lang="sv-SE" altLang="sv-SE" dirty="0"/>
              <a:t>I uppdraget till MSB var regeringen tydlig med att den nationella informationsinsatsen skulle bidra till att öka allmänhetens kunskap om hur man förbereder sig även för höjd beredskap och ytterst krig. Det i sin tur ska ses mot bakgrund av det förändrade omvärldsläget och beslutet att stärka totalförsvaret. Informationen i broschyren som rör höjd beredskap och krig beskriver kort de grundläggande beståndsdelarna i totalförsvaret och som vi vet är hållbara över tid. Ännu återstår mycket arbete och planering inom det civila försvaret vad  gäller exempelvis skyddsrum, varningssystem och totalförsvarsplikt. För uppdaterad information hänvisar vi till dinsäkerhet.se.</a:t>
            </a:r>
          </a:p>
          <a:p>
            <a:pPr eaLnBrk="1" hangingPunct="1">
              <a:spcBef>
                <a:spcPct val="0"/>
              </a:spcBef>
            </a:pPr>
            <a:endParaRPr lang="sv-SE" altLang="sv-SE" dirty="0"/>
          </a:p>
          <a:p>
            <a:pPr eaLnBrk="1" hangingPunct="1">
              <a:spcBef>
                <a:spcPct val="0"/>
              </a:spcBef>
            </a:pPr>
            <a:endParaRPr lang="sv-SE" altLang="sv-SE" dirty="0"/>
          </a:p>
          <a:p>
            <a:pPr eaLnBrk="1" hangingPunct="1">
              <a:spcBef>
                <a:spcPct val="0"/>
              </a:spcBef>
            </a:pPr>
            <a:r>
              <a:rPr lang="sv-SE" altLang="sv-SE" b="1" dirty="0"/>
              <a:t>BAKGRUND</a:t>
            </a:r>
          </a:p>
          <a:p>
            <a:pPr eaLnBrk="1" hangingPunct="1">
              <a:spcBef>
                <a:spcPct val="0"/>
              </a:spcBef>
            </a:pPr>
            <a:r>
              <a:rPr lang="sv-SE" altLang="sv-SE" dirty="0"/>
              <a:t>Vi måste kunna stå emot olika slags angrepp mot vårt land. Redan i dag sker attacker mot viktiga </a:t>
            </a:r>
            <a:r>
              <a:rPr lang="sv-SE" altLang="sv-SE" dirty="0" err="1"/>
              <a:t>it-system</a:t>
            </a:r>
            <a:r>
              <a:rPr lang="sv-SE" altLang="sv-SE" dirty="0"/>
              <a:t> och försök att påverka oss med falsk information. Vi kan också påverkas av konflikter i närområdet. </a:t>
            </a:r>
          </a:p>
          <a:p>
            <a:pPr eaLnBrk="1" hangingPunct="1">
              <a:spcBef>
                <a:spcPct val="0"/>
              </a:spcBef>
            </a:pPr>
            <a:endParaRPr lang="sv-SE" altLang="sv-SE" dirty="0"/>
          </a:p>
          <a:p>
            <a:pPr eaLnBrk="1" hangingPunct="1">
              <a:spcBef>
                <a:spcPct val="0"/>
              </a:spcBef>
            </a:pPr>
            <a:r>
              <a:rPr lang="sv-SE" altLang="sv-SE" dirty="0"/>
              <a:t>Det säkerhetspolitiska läget i Sveriges närområde och i Europa har försämrats de senaste åren. Globalt bedöms läget också vara instabilt. En störning någon annanstans kan exempelvis påverka Sveriges import av livsmedel, mediciner, informationsteknik och andra nödvändiga varor och tjänster. </a:t>
            </a:r>
            <a:endParaRPr lang="sv-SE" altLang="sv-SE" b="1" dirty="0"/>
          </a:p>
          <a:p>
            <a:pPr eaLnBrk="1" hangingPunct="1">
              <a:spcBef>
                <a:spcPct val="0"/>
              </a:spcBef>
            </a:pPr>
            <a:endParaRPr lang="sv-SE" altLang="sv-SE" b="1" dirty="0"/>
          </a:p>
          <a:p>
            <a:pPr eaLnBrk="1" hangingPunct="1">
              <a:spcBef>
                <a:spcPct val="0"/>
              </a:spcBef>
            </a:pPr>
            <a:r>
              <a:rPr lang="sv-SE" altLang="sv-SE" b="1" dirty="0"/>
              <a:t>BUDSKAP</a:t>
            </a:r>
          </a:p>
          <a:p>
            <a:pPr eaLnBrk="1" hangingPunct="1">
              <a:spcBef>
                <a:spcPct val="0"/>
              </a:spcBef>
            </a:pPr>
            <a:r>
              <a:rPr lang="sv-SE" altLang="sv-SE" dirty="0"/>
              <a:t>I många år har förberedelserna för krigsfara och krig varit mycket begränsade. I stället har myndigheter och kommuner satsat på att stärka beredskapen för fredstida kriser som översvämningar och it-attacker, men i takt med ett förändrat omvärldsläge har regeringen beslutat att totalförsvaret ska stärkas. Det kommer att ta tid att utveckla alla delar. Samtidigt är beredskapen för fredstida kriser en viktigt grund för vår motståndskraft vid krig. För privatpersoner gäller att en god hemberedskap är viktig oavsett vad som orsakat en svår påfrestning på samhället och vårt land, en cyberattack, </a:t>
            </a:r>
            <a:r>
              <a:rPr lang="sv-SE" altLang="sv-SE" dirty="0" smtClean="0"/>
              <a:t>extremt</a:t>
            </a:r>
            <a:r>
              <a:rPr lang="sv-SE" altLang="sv-SE" baseline="0" dirty="0" smtClean="0"/>
              <a:t> väder</a:t>
            </a:r>
            <a:r>
              <a:rPr lang="sv-SE" altLang="sv-SE" dirty="0" smtClean="0"/>
              <a:t> </a:t>
            </a:r>
            <a:r>
              <a:rPr lang="sv-SE" altLang="sv-SE" dirty="0"/>
              <a:t>eller en militär konflikt i vårt närområde. </a:t>
            </a:r>
          </a:p>
          <a:p>
            <a:pPr eaLnBrk="1" hangingPunct="1">
              <a:spcBef>
                <a:spcPct val="0"/>
              </a:spcBef>
            </a:pPr>
            <a:endParaRPr lang="sv-SE" altLang="sv-SE" dirty="0"/>
          </a:p>
          <a:p>
            <a:pPr eaLnBrk="1" hangingPunct="1">
              <a:spcBef>
                <a:spcPct val="0"/>
              </a:spcBef>
            </a:pPr>
            <a:r>
              <a:rPr lang="sv-SE" altLang="sv-SE" dirty="0"/>
              <a:t>Du behövs och din insats gör skillnad. Gå en kurs i första-hjälpen på jobbet, lär dig hur en hjärtstartare fungerar eller starta en studiecirkel i hemberedskap i bostadsrättsföreningen eller i det trossamfund du tillhör. Du kan också engagera dig i en ideell organisation, exempelvis i någon av de frivilliga försvarsorganisationerna som gör viktiga insatser när något allvarligt drabbar samhället.</a:t>
            </a:r>
          </a:p>
          <a:p>
            <a:pPr eaLnBrk="1" hangingPunct="1">
              <a:spcBef>
                <a:spcPct val="0"/>
              </a:spcBef>
            </a:pPr>
            <a:endParaRPr lang="sv-SE" altLang="sv-SE" dirty="0"/>
          </a:p>
          <a:p>
            <a:pPr eaLnBrk="1" hangingPunct="1">
              <a:spcBef>
                <a:spcPct val="0"/>
              </a:spcBef>
            </a:pPr>
            <a:endParaRPr lang="sv-SE" altLang="sv-SE" b="1" dirty="0"/>
          </a:p>
          <a:p>
            <a:pPr eaLnBrk="1" hangingPunct="1">
              <a:spcBef>
                <a:spcPct val="0"/>
              </a:spcBef>
            </a:pPr>
            <a:r>
              <a:rPr lang="sv-SE" altLang="sv-SE" b="1" dirty="0"/>
              <a:t>FÖRDJUPNING</a:t>
            </a:r>
          </a:p>
          <a:p>
            <a:pPr eaLnBrk="1" hangingPunct="1">
              <a:spcBef>
                <a:spcPct val="0"/>
              </a:spcBef>
            </a:pPr>
            <a:r>
              <a:rPr lang="sv-SE" altLang="sv-SE" dirty="0"/>
              <a:t>Texten i den röda rutan på sidan tolv har väckt många reaktioner och frågor. ”Om Sverige blir angripet av ett annat land  kommer vi aldrig att ge upp. Alla uppgifter om att motståndet ska upphöra är falska.” Utgångspunkten för formuleringen är den svenska regeringsformen och den nationella säkerhetsstrategin som säger att vårt lands frihet och självständighet ska värnas i alla lägen. Formuleringen i broschyren är även avstämd med företrädare för regeringen. Visst kan det inte uteslutas att det kan uppstå situationer då detta förhållningssätt kan förefalla vara minst sagt utmanande, men MSB kan inte spekulera om vad som skulle ske i en sådan situation.</a:t>
            </a:r>
          </a:p>
          <a:p>
            <a:pPr eaLnBrk="1" hangingPunct="1">
              <a:spcBef>
                <a:spcPct val="0"/>
              </a:spcBef>
            </a:pPr>
            <a:endParaRPr lang="sv-SE" altLang="sv-SE" b="1" dirty="0"/>
          </a:p>
        </p:txBody>
      </p:sp>
      <p:sp>
        <p:nvSpPr>
          <p:cNvPr id="57347" name="Platshållare för bildnummer 3">
            <a:extLst>
              <a:ext uri="{FF2B5EF4-FFF2-40B4-BE49-F238E27FC236}">
                <a16:creationId xmlns:a16="http://schemas.microsoft.com/office/drawing/2014/main" id="{279A9CB6-2126-E344-9034-41FA3DEA3A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C9EA9C0-7F24-2D4B-A99B-1340D37C03E6}" type="slidenum">
              <a:rPr lang="sv-SE" altLang="sv-SE" smtClean="0">
                <a:latin typeface="Calibri" panose="020F0502020204030204" pitchFamily="34" charset="0"/>
              </a:rPr>
              <a:pPr fontAlgn="base">
                <a:spcBef>
                  <a:spcPct val="0"/>
                </a:spcBef>
                <a:spcAft>
                  <a:spcPct val="0"/>
                </a:spcAft>
              </a:pPr>
              <a:t>6</a:t>
            </a:fld>
            <a:endParaRPr lang="sv-SE" altLang="sv-SE">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Platshållare för bildobjekt 1">
            <a:extLst>
              <a:ext uri="{FF2B5EF4-FFF2-40B4-BE49-F238E27FC236}">
                <a16:creationId xmlns:a16="http://schemas.microsoft.com/office/drawing/2014/main" id="{F4338550-C182-1A43-B91E-0392E3E3F6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latshållare för anteckningar 2">
            <a:extLst>
              <a:ext uri="{FF2B5EF4-FFF2-40B4-BE49-F238E27FC236}">
                <a16:creationId xmlns:a16="http://schemas.microsoft.com/office/drawing/2014/main" id="{3B9F2F28-BCF0-A549-837A-C988B0EFFE44}"/>
              </a:ext>
            </a:extLst>
          </p:cNvPr>
          <p:cNvSpPr>
            <a:spLocks noGrp="1"/>
          </p:cNvSpPr>
          <p:nvPr>
            <p:ph type="body" idx="1"/>
          </p:nvPr>
        </p:nvSpPr>
        <p:spPr/>
        <p:txBody>
          <a:bodyPr/>
          <a:lstStyle/>
          <a:p>
            <a:pPr eaLnBrk="1" fontAlgn="auto" hangingPunct="1">
              <a:spcBef>
                <a:spcPts val="0"/>
              </a:spcBef>
              <a:spcAft>
                <a:spcPts val="0"/>
              </a:spcAft>
              <a:defRPr/>
            </a:pPr>
            <a:r>
              <a:rPr lang="sv-SE" b="1" dirty="0"/>
              <a:t>FAKTA</a:t>
            </a:r>
          </a:p>
          <a:p>
            <a:pPr eaLnBrk="1" fontAlgn="auto" hangingPunct="1">
              <a:spcBef>
                <a:spcPts val="0"/>
              </a:spcBef>
              <a:spcAft>
                <a:spcPts val="0"/>
              </a:spcAft>
              <a:defRPr/>
            </a:pPr>
            <a:r>
              <a:rPr lang="sv-SE" dirty="0"/>
              <a:t>Mittuppslaget i broschyren konkretiserar det bärande budskapet i informationen: Alla som har förmåga behöver ta ansvar för att kunna klara sina mest grundläggande behov – mat, vatten, värme och kommunikation - under en tid och utan samhällets stöd. Detta för att de offentliga resurserna först behöver gå till de mest utsatta. Tipsen och råden i checklistorna är allmänna och generella. Var och en måste utgå från sitt hushålls specifika behov och förutsättningar. </a:t>
            </a:r>
          </a:p>
          <a:p>
            <a:pPr eaLnBrk="1" fontAlgn="auto" hangingPunct="1">
              <a:spcBef>
                <a:spcPts val="0"/>
              </a:spcBef>
              <a:spcAft>
                <a:spcPts val="0"/>
              </a:spcAft>
              <a:defRPr/>
            </a:pPr>
            <a:endParaRPr lang="sv-SE" dirty="0"/>
          </a:p>
          <a:p>
            <a:pPr eaLnBrk="1" fontAlgn="auto" hangingPunct="1">
              <a:spcBef>
                <a:spcPts val="0"/>
              </a:spcBef>
              <a:spcAft>
                <a:spcPts val="0"/>
              </a:spcAft>
              <a:defRPr/>
            </a:pPr>
            <a:endParaRPr lang="sv-SE" b="1" dirty="0"/>
          </a:p>
          <a:p>
            <a:pPr eaLnBrk="1" fontAlgn="auto" hangingPunct="1">
              <a:spcBef>
                <a:spcPts val="0"/>
              </a:spcBef>
              <a:spcAft>
                <a:spcPts val="0"/>
              </a:spcAft>
              <a:defRPr/>
            </a:pPr>
            <a:r>
              <a:rPr lang="sv-SE" b="1" dirty="0"/>
              <a:t>BAKGRUND</a:t>
            </a:r>
          </a:p>
          <a:p>
            <a:pPr eaLnBrk="1" fontAlgn="auto" hangingPunct="1">
              <a:spcBef>
                <a:spcPts val="0"/>
              </a:spcBef>
              <a:spcAft>
                <a:spcPts val="0"/>
              </a:spcAft>
              <a:defRPr/>
            </a:pPr>
            <a:r>
              <a:rPr lang="sv-SE" dirty="0"/>
              <a:t>Tio olika fokusgrupper bestående av personer i olika åldrar och med olika levnadsförhållanden, fick ta del av en tidig version av broschyren för att lämna synpunkter på den. Många efterfrågade just checklistor på vad som skulle vara bra att ha hemma och hur man förbereder sig. Man ville ha konkret, tydlig och enkel information. Det resulterade i att MSB beslutade att göra ut mittuppslaget som en checklista.</a:t>
            </a:r>
          </a:p>
          <a:p>
            <a:pPr eaLnBrk="1" fontAlgn="auto" hangingPunct="1">
              <a:spcBef>
                <a:spcPts val="0"/>
              </a:spcBef>
              <a:spcAft>
                <a:spcPts val="0"/>
              </a:spcAft>
              <a:defRPr/>
            </a:pPr>
            <a:endParaRPr lang="sv-SE" dirty="0"/>
          </a:p>
          <a:p>
            <a:pPr eaLnBrk="1" fontAlgn="auto" hangingPunct="1">
              <a:spcBef>
                <a:spcPts val="0"/>
              </a:spcBef>
              <a:spcAft>
                <a:spcPts val="0"/>
              </a:spcAft>
              <a:defRPr/>
            </a:pPr>
            <a:endParaRPr lang="sv-SE" b="1" dirty="0"/>
          </a:p>
          <a:p>
            <a:pPr eaLnBrk="1" fontAlgn="auto" hangingPunct="1">
              <a:spcBef>
                <a:spcPts val="0"/>
              </a:spcBef>
              <a:spcAft>
                <a:spcPts val="0"/>
              </a:spcAft>
              <a:defRPr/>
            </a:pPr>
            <a:r>
              <a:rPr lang="sv-SE" b="1" dirty="0"/>
              <a:t>BUDSKAP</a:t>
            </a:r>
          </a:p>
          <a:p>
            <a:pPr eaLnBrk="1" fontAlgn="auto" hangingPunct="1">
              <a:spcBef>
                <a:spcPts val="0"/>
              </a:spcBef>
              <a:spcAft>
                <a:spcPts val="0"/>
              </a:spcAft>
              <a:defRPr/>
            </a:pPr>
            <a:r>
              <a:rPr lang="sv-SE" dirty="0"/>
              <a:t>Hemberedskap behöver inte vara svårt. Börja med att se över vad du redan har hemma och komplettera efter hand. Önska dig en </a:t>
            </a:r>
            <a:r>
              <a:rPr lang="sv-SE" dirty="0" err="1"/>
              <a:t>vevradio</a:t>
            </a:r>
            <a:r>
              <a:rPr lang="sv-SE" dirty="0"/>
              <a:t> i present. Tipsa bostadsrätts-/hyresrättsföreningen om att köpa in vissa saker och dela på dem. Det minsta lilla du har gjort för att öka din hemberedskap kommer du att vara tacksam för när något väl händer. </a:t>
            </a:r>
          </a:p>
          <a:p>
            <a:pPr eaLnBrk="1" fontAlgn="auto" hangingPunct="1">
              <a:spcBef>
                <a:spcPts val="0"/>
              </a:spcBef>
              <a:spcAft>
                <a:spcPts val="0"/>
              </a:spcAft>
              <a:defRPr/>
            </a:pPr>
            <a:endParaRPr lang="sv-SE" dirty="0"/>
          </a:p>
          <a:p>
            <a:pPr eaLnBrk="1" fontAlgn="auto" hangingPunct="1">
              <a:spcBef>
                <a:spcPts val="0"/>
              </a:spcBef>
              <a:spcAft>
                <a:spcPts val="0"/>
              </a:spcAft>
              <a:defRPr/>
            </a:pPr>
            <a:r>
              <a:rPr lang="sv-SE" dirty="0"/>
              <a:t>Förutsättningar och behov ser olika ut från hushåll till hushåll och exempelvis om man bor på landsbygden eller i en stad. Checklistan ger generella rekommendationer på vad som kan vara bra att ha hemma, men var och en måste utgå ifrån sina/hushållets specifika behov.</a:t>
            </a:r>
          </a:p>
          <a:p>
            <a:pPr eaLnBrk="1" fontAlgn="auto" hangingPunct="1">
              <a:spcBef>
                <a:spcPts val="0"/>
              </a:spcBef>
              <a:spcAft>
                <a:spcPts val="0"/>
              </a:spcAft>
              <a:defRPr/>
            </a:pPr>
            <a:endParaRPr lang="sv-SE" dirty="0"/>
          </a:p>
          <a:p>
            <a:pPr eaLnBrk="1" fontAlgn="auto" hangingPunct="1">
              <a:spcBef>
                <a:spcPts val="0"/>
              </a:spcBef>
              <a:spcAft>
                <a:spcPts val="0"/>
              </a:spcAft>
              <a:defRPr/>
            </a:pPr>
            <a:r>
              <a:rPr lang="sv-SE" dirty="0"/>
              <a:t>Planera för att kunna klara dig utan samhällets hjälp i minst några dygn, upp till en vecka eller längre om du har möjlighet och förutsättningar. Utgå ifrån dina egna och dina näras förutsättningar och behov. Om du är förberedd bidrar du till att alla runt omkring dig, ja till och med hela landet, kommer att klara en svår påfrestning bättre. Det kan ta lång tid innan vardagen fungerar normalt igen. Men om du har det du behöver under de första dygnen, får du tid att tänka över din situation så att du kan fatta välgrundade beslut om ditt fortsatta agerande. Det kan också innebära att du slipper köa för varor som just då är mycket attraktiva och snabbt kan ta slut.</a:t>
            </a:r>
          </a:p>
          <a:p>
            <a:pPr eaLnBrk="1" fontAlgn="auto" hangingPunct="1">
              <a:spcBef>
                <a:spcPts val="0"/>
              </a:spcBef>
              <a:spcAft>
                <a:spcPts val="0"/>
              </a:spcAft>
              <a:defRPr/>
            </a:pPr>
            <a:endParaRPr lang="sv-SE" dirty="0"/>
          </a:p>
          <a:p>
            <a:pPr eaLnBrk="1" fontAlgn="auto" hangingPunct="1">
              <a:spcBef>
                <a:spcPts val="0"/>
              </a:spcBef>
              <a:spcAft>
                <a:spcPts val="0"/>
              </a:spcAft>
              <a:defRPr/>
            </a:pPr>
            <a:endParaRPr lang="sv-SE" dirty="0"/>
          </a:p>
          <a:p>
            <a:pPr eaLnBrk="1" fontAlgn="auto" hangingPunct="1">
              <a:spcBef>
                <a:spcPts val="0"/>
              </a:spcBef>
              <a:spcAft>
                <a:spcPts val="0"/>
              </a:spcAft>
              <a:defRPr/>
            </a:pPr>
            <a:r>
              <a:rPr lang="sv-SE" b="1" dirty="0"/>
              <a:t>FÖRDJUPNING</a:t>
            </a:r>
          </a:p>
          <a:p>
            <a:pPr eaLnBrk="1" fontAlgn="auto" hangingPunct="1">
              <a:spcBef>
                <a:spcPts val="0"/>
              </a:spcBef>
              <a:spcAft>
                <a:spcPts val="0"/>
              </a:spcAft>
              <a:defRPr/>
            </a:pPr>
            <a:r>
              <a:rPr lang="sv-SE" dirty="0"/>
              <a:t>I en MSB-undersökning från 2019 anger 45 procent av de tillfrågade (ca. 2 560 personer) att de klarar sig utan samhällets stöd i tre dagar eller längre. </a:t>
            </a:r>
            <a:r>
              <a:rPr lang="sv-SE" i="1" dirty="0"/>
              <a:t>(Effektmätning av broschyren Om krisen eller kriget kommer, MSB/Enkätfabriken 2019)</a:t>
            </a:r>
          </a:p>
          <a:p>
            <a:pPr eaLnBrk="1" fontAlgn="auto" hangingPunct="1">
              <a:spcBef>
                <a:spcPts val="0"/>
              </a:spcBef>
              <a:spcAft>
                <a:spcPts val="0"/>
              </a:spcAft>
              <a:defRPr/>
            </a:pPr>
            <a:endParaRPr lang="sv-SE" b="1" dirty="0"/>
          </a:p>
          <a:p>
            <a:pPr eaLnBrk="1" fontAlgn="auto" hangingPunct="1">
              <a:spcBef>
                <a:spcPts val="0"/>
              </a:spcBef>
              <a:spcAft>
                <a:spcPts val="0"/>
              </a:spcAft>
              <a:defRPr/>
            </a:pPr>
            <a:r>
              <a:rPr lang="sv-SE" dirty="0"/>
              <a:t>I en undersökning som MSB/Demoskop gjorde 2018 efter Krisberedskapsveckan och utskicket av broschyren </a:t>
            </a:r>
            <a:r>
              <a:rPr lang="sv-SE" i="1" dirty="0"/>
              <a:t>Om krisen eller kriget kommer </a:t>
            </a:r>
            <a:r>
              <a:rPr lang="sv-SE" dirty="0"/>
              <a:t>bland 1 500 personer, svarade 28 procent att de hade en mycket god/god hemberedskap. 33 procent bedömde den egna hemberedskapen som helt obefintlig/i det närmaste obefintlig. </a:t>
            </a:r>
          </a:p>
          <a:p>
            <a:pPr eaLnBrk="1" fontAlgn="auto" hangingPunct="1">
              <a:spcBef>
                <a:spcPts val="0"/>
              </a:spcBef>
              <a:spcAft>
                <a:spcPts val="0"/>
              </a:spcAft>
              <a:defRPr/>
            </a:pPr>
            <a:endParaRPr lang="sv-SE" dirty="0"/>
          </a:p>
          <a:p>
            <a:pPr eaLnBrk="1" fontAlgn="auto" hangingPunct="1">
              <a:spcBef>
                <a:spcPts val="0"/>
              </a:spcBef>
              <a:spcAft>
                <a:spcPts val="0"/>
              </a:spcAft>
              <a:defRPr/>
            </a:pPr>
            <a:r>
              <a:rPr lang="sv-SE" dirty="0"/>
              <a:t>Samtidigt anser en majoritet (82 procent) att de har ett mycket stort/stort eget ansvar att för att kunna hantera vardagen när samhällets service och tjänster inte fungerar som man är van vid. 75 procent tycker att det är viktigt med frågor som rör den egna och anhörigas säkerhet och beredskap om samhällets service och tjänster inte fungerar som vi är vana vid. </a:t>
            </a:r>
          </a:p>
          <a:p>
            <a:pPr eaLnBrk="1" fontAlgn="auto" hangingPunct="1">
              <a:spcBef>
                <a:spcPts val="0"/>
              </a:spcBef>
              <a:spcAft>
                <a:spcPts val="0"/>
              </a:spcAft>
              <a:defRPr/>
            </a:pPr>
            <a:endParaRPr lang="sv-SE" dirty="0"/>
          </a:p>
          <a:p>
            <a:pPr eaLnBrk="1" fontAlgn="auto" hangingPunct="1">
              <a:spcBef>
                <a:spcPts val="0"/>
              </a:spcBef>
              <a:spcAft>
                <a:spcPts val="0"/>
              </a:spcAft>
              <a:defRPr/>
            </a:pPr>
            <a:r>
              <a:rPr lang="sv-SE" dirty="0"/>
              <a:t>MSB preciserar inte exakt hur länge hushållen bör planerar för att kunna klara sig utan samhällets stöd. Det innebär att vi exempelvis inte använder 72-timmars budskapet kopplat till hemberedskapen av flera skäl: </a:t>
            </a:r>
          </a:p>
          <a:p>
            <a:pPr marL="171450" indent="-171450" eaLnBrk="1" fontAlgn="auto" hangingPunct="1">
              <a:spcBef>
                <a:spcPts val="0"/>
              </a:spcBef>
              <a:spcAft>
                <a:spcPts val="0"/>
              </a:spcAft>
              <a:buFont typeface="Arial" panose="020B0604020202020204" pitchFamily="34" charset="0"/>
              <a:buChar char="•"/>
              <a:defRPr/>
            </a:pPr>
            <a:r>
              <a:rPr lang="sv-SE" dirty="0"/>
              <a:t>Det kan uppfattas som att det finns en garanti för att samhällets stöd kommer efter tre dygn. I grunden handlar det om människors förtroende för de myndigheter som är ansvariga för att hantera krisen. Det finns många exempel på händelser där det har gått åtskilliga dagar innan man har fått kontakt eller någon form av stöd från det offentliga.</a:t>
            </a:r>
          </a:p>
          <a:p>
            <a:pPr marL="171450" indent="-171450" eaLnBrk="1" fontAlgn="auto" hangingPunct="1">
              <a:spcBef>
                <a:spcPts val="0"/>
              </a:spcBef>
              <a:spcAft>
                <a:spcPts val="0"/>
              </a:spcAft>
              <a:buFont typeface="Arial" panose="020B0604020202020204" pitchFamily="34" charset="0"/>
              <a:buChar char="•"/>
              <a:defRPr/>
            </a:pPr>
            <a:endParaRPr lang="sv-SE" dirty="0"/>
          </a:p>
          <a:p>
            <a:pPr marL="171450" indent="-171450" eaLnBrk="1" fontAlgn="auto" hangingPunct="1">
              <a:spcBef>
                <a:spcPts val="0"/>
              </a:spcBef>
              <a:spcAft>
                <a:spcPts val="0"/>
              </a:spcAft>
              <a:buFont typeface="Arial" panose="020B0604020202020204" pitchFamily="34" charset="0"/>
              <a:buChar char="•"/>
              <a:defRPr/>
            </a:pPr>
            <a:r>
              <a:rPr lang="sv-SE" dirty="0"/>
              <a:t>En samhällskris med allvarliga störningar i viktiga samhällsfunktioner får genomgripande konsekvenser och kan innebära stora utmaningar, såväl för myndigheter, företag och organisationer som för befolkningen under mycket lång tid. Upp till flera veckor, månader eller längre innan samhället har återgått till ett normalläge. Den insikten är viktig att etablera hos individen redan från början. </a:t>
            </a:r>
          </a:p>
          <a:p>
            <a:pPr marL="171450" indent="-171450" eaLnBrk="1" fontAlgn="auto" hangingPunct="1">
              <a:spcBef>
                <a:spcPts val="0"/>
              </a:spcBef>
              <a:spcAft>
                <a:spcPts val="0"/>
              </a:spcAft>
              <a:buFont typeface="Arial" panose="020B0604020202020204" pitchFamily="34" charset="0"/>
              <a:buChar char="•"/>
              <a:defRPr/>
            </a:pPr>
            <a:endParaRPr lang="sv-SE" dirty="0"/>
          </a:p>
          <a:p>
            <a:pPr marL="171450" indent="-171450" eaLnBrk="1" fontAlgn="auto" hangingPunct="1">
              <a:spcBef>
                <a:spcPts val="0"/>
              </a:spcBef>
              <a:spcAft>
                <a:spcPts val="0"/>
              </a:spcAft>
              <a:buFont typeface="Arial" panose="020B0604020202020204" pitchFamily="34" charset="0"/>
              <a:buChar char="•"/>
              <a:defRPr/>
            </a:pPr>
            <a:r>
              <a:rPr lang="sv-SE" dirty="0"/>
              <a:t>Det ligger i själva krisens natur att det inte går att ge några tidsgarantier. Det beror bland annat på vad som har hänt och hur många som är drabbade.</a:t>
            </a:r>
          </a:p>
          <a:p>
            <a:pPr eaLnBrk="1" fontAlgn="auto" hangingPunct="1">
              <a:spcBef>
                <a:spcPts val="0"/>
              </a:spcBef>
              <a:spcAft>
                <a:spcPts val="0"/>
              </a:spcAft>
              <a:defRPr/>
            </a:pPr>
            <a:endParaRPr lang="sv-SE" dirty="0"/>
          </a:p>
        </p:txBody>
      </p:sp>
      <p:sp>
        <p:nvSpPr>
          <p:cNvPr id="59395" name="Platshållare för bildnummer 3">
            <a:extLst>
              <a:ext uri="{FF2B5EF4-FFF2-40B4-BE49-F238E27FC236}">
                <a16:creationId xmlns:a16="http://schemas.microsoft.com/office/drawing/2014/main" id="{CE677A24-E7DC-4241-9030-89DC21BC3C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369F156-5190-6247-AD0A-B5C9D4453903}" type="slidenum">
              <a:rPr lang="sv-SE" altLang="sv-SE" smtClean="0">
                <a:latin typeface="Calibri" panose="020F0502020204030204" pitchFamily="34" charset="0"/>
              </a:rPr>
              <a:pPr fontAlgn="base">
                <a:spcBef>
                  <a:spcPct val="0"/>
                </a:spcBef>
                <a:spcAft>
                  <a:spcPct val="0"/>
                </a:spcAft>
              </a:pPr>
              <a:t>7</a:t>
            </a:fld>
            <a:endParaRPr lang="sv-SE" altLang="sv-SE">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Platshållare för bildobjekt 1">
            <a:extLst>
              <a:ext uri="{FF2B5EF4-FFF2-40B4-BE49-F238E27FC236}">
                <a16:creationId xmlns:a16="http://schemas.microsoft.com/office/drawing/2014/main" id="{67968EC3-1411-4A4C-81C2-7E48554290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Platshållare för anteckningar 2">
            <a:extLst>
              <a:ext uri="{FF2B5EF4-FFF2-40B4-BE49-F238E27FC236}">
                <a16:creationId xmlns:a16="http://schemas.microsoft.com/office/drawing/2014/main" id="{919EE305-87BC-104F-89A6-34E0A00E910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sv-SE" altLang="sv-SE" b="1"/>
              <a:t>FAKTA</a:t>
            </a:r>
          </a:p>
          <a:p>
            <a:pPr eaLnBrk="1" hangingPunct="1">
              <a:spcBef>
                <a:spcPct val="0"/>
              </a:spcBef>
            </a:pPr>
            <a:r>
              <a:rPr lang="sv-SE" altLang="sv-SE"/>
              <a:t>Fördjupande och uppdaterad information om innehållet i broschyren </a:t>
            </a:r>
            <a:r>
              <a:rPr lang="sv-SE" altLang="sv-SE" i="1"/>
              <a:t>Om krisen eller kriget kommer </a:t>
            </a:r>
            <a:r>
              <a:rPr lang="sv-SE" altLang="sv-SE"/>
              <a:t>finns på MSB:s webbplats för privatpersoner dinsäkerhet.se. Under ingången Kris och krig tar webbplatsen upp allt från hemberedskap till olika hot mot vårt land. Här finns checklistor, poddradioavsnitt i MSB:s poddserie </a:t>
            </a:r>
            <a:r>
              <a:rPr lang="sv-SE" altLang="sv-SE" i="1"/>
              <a:t>Om krisen kommer, </a:t>
            </a:r>
            <a:r>
              <a:rPr lang="sv-SE" altLang="sv-SE"/>
              <a:t>frågor och svar, filmer om hemberedskap liksom digitala versioner av broschyren på olika språk och i olika format.</a:t>
            </a:r>
            <a:endParaRPr lang="sv-SE" altLang="sv-SE" b="1"/>
          </a:p>
          <a:p>
            <a:pPr eaLnBrk="1" hangingPunct="1">
              <a:spcBef>
                <a:spcPct val="0"/>
              </a:spcBef>
            </a:pPr>
            <a:endParaRPr lang="sv-SE" altLang="sv-SE" b="1"/>
          </a:p>
          <a:p>
            <a:pPr eaLnBrk="1" hangingPunct="1">
              <a:spcBef>
                <a:spcPct val="0"/>
              </a:spcBef>
            </a:pPr>
            <a:endParaRPr lang="sv-SE" altLang="sv-SE" b="1"/>
          </a:p>
          <a:p>
            <a:pPr eaLnBrk="1" hangingPunct="1">
              <a:spcBef>
                <a:spcPct val="0"/>
              </a:spcBef>
            </a:pPr>
            <a:r>
              <a:rPr lang="sv-SE" altLang="sv-SE" b="1"/>
              <a:t>BUDSKAP</a:t>
            </a:r>
          </a:p>
          <a:p>
            <a:pPr eaLnBrk="1" hangingPunct="1">
              <a:spcBef>
                <a:spcPct val="0"/>
              </a:spcBef>
            </a:pPr>
            <a:r>
              <a:rPr lang="sv-SE" altLang="sv-SE"/>
              <a:t>Informationen på dinsäkerhet.se ger övergripande, uppdaterad och användbar information om säkerhet och beredskap anpassat för privatpersoner. Kommuner och andra aktörer kan tipsa om och länka till webbplatsen och behöver därmed inte lägga egna resurser på den mer generella riskinformationen, utan kan i stället fokusera på att ta fram lokalspecifik information till sina invånare. Använd MSB:s webbaserade </a:t>
            </a:r>
            <a:r>
              <a:rPr lang="sv-SE" altLang="sv-SE" i="1"/>
              <a:t>Guide för riskkommunikation </a:t>
            </a:r>
            <a:r>
              <a:rPr lang="sv-SE" altLang="sv-SE"/>
              <a:t>på msb.se/riskkommunikation för tips och råd om hur du kan gå till väga.</a:t>
            </a:r>
          </a:p>
        </p:txBody>
      </p:sp>
      <p:sp>
        <p:nvSpPr>
          <p:cNvPr id="4" name="Platshållare för bildnummer 3">
            <a:extLst>
              <a:ext uri="{FF2B5EF4-FFF2-40B4-BE49-F238E27FC236}">
                <a16:creationId xmlns:a16="http://schemas.microsoft.com/office/drawing/2014/main" id="{415DB263-B215-AE49-8C0F-5E7FC9BF76AE}"/>
              </a:ext>
            </a:extLst>
          </p:cNvPr>
          <p:cNvSpPr>
            <a:spLocks noGrp="1"/>
          </p:cNvSpPr>
          <p:nvPr>
            <p:ph type="sldNum" sz="quarter" idx="5"/>
          </p:nvPr>
        </p:nvSpPr>
        <p:spPr/>
        <p:txBody>
          <a:bodyPr/>
          <a:lstStyle/>
          <a:p>
            <a:pPr>
              <a:defRPr/>
            </a:pPr>
            <a:fld id="{D79D1D07-6551-4E42-B90F-D429FB598473}" type="slidenum">
              <a:rPr lang="sv-SE" smtClean="0"/>
              <a:pPr>
                <a:defRPr/>
              </a:pPr>
              <a:t>8</a:t>
            </a:fld>
            <a:endParaRPr lang="sv-S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Platshållare för bildobjekt 1">
            <a:extLst>
              <a:ext uri="{FF2B5EF4-FFF2-40B4-BE49-F238E27FC236}">
                <a16:creationId xmlns:a16="http://schemas.microsoft.com/office/drawing/2014/main" id="{334690A0-E6AC-4F4B-BA7B-F85B2B832B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Platshållare för anteckningar 2">
            <a:extLst>
              <a:ext uri="{FF2B5EF4-FFF2-40B4-BE49-F238E27FC236}">
                <a16:creationId xmlns:a16="http://schemas.microsoft.com/office/drawing/2014/main" id="{4A843661-D913-1545-9B79-DAB1819AC2F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sv-SE" altLang="sv-SE" b="1"/>
              <a:t>FAKTA</a:t>
            </a:r>
          </a:p>
          <a:p>
            <a:pPr eaLnBrk="1" hangingPunct="1">
              <a:spcBef>
                <a:spcPct val="0"/>
              </a:spcBef>
            </a:pPr>
            <a:r>
              <a:rPr lang="sv-SE" altLang="sv-SE"/>
              <a:t>MSB har översatt digitala versioner av broschyren till 16 olika språk. Sveriges fem officiella minoritetsspråk: finska, jiddisch, meänkieli, romani chib (arli), samiska</a:t>
            </a:r>
          </a:p>
          <a:p>
            <a:pPr eaLnBrk="1" hangingPunct="1">
              <a:spcBef>
                <a:spcPct val="0"/>
              </a:spcBef>
            </a:pPr>
            <a:r>
              <a:rPr lang="sv-SE" altLang="sv-SE"/>
              <a:t>(nord-, syd och lulesamiska) samt ett antal vanliga modersmål eller andraspråk: arabiska, dari, engelska, franska, persiska, ryska, somaliska, spanska och tigrinska. </a:t>
            </a:r>
          </a:p>
          <a:p>
            <a:pPr eaLnBrk="1" hangingPunct="1">
              <a:spcBef>
                <a:spcPct val="0"/>
              </a:spcBef>
            </a:pPr>
            <a:endParaRPr lang="sv-SE" altLang="sv-SE"/>
          </a:p>
          <a:p>
            <a:pPr eaLnBrk="1" hangingPunct="1">
              <a:spcBef>
                <a:spcPct val="0"/>
              </a:spcBef>
            </a:pPr>
            <a:r>
              <a:rPr lang="sv-SE" altLang="sv-SE"/>
              <a:t>Informationen i broschyren finns också tillgänglig på lättläst svenska. Det innebär att språket är förenklat i jämförelse med originalet. Den versionen kan vara ett alternativ för den med grundkunskaper i svenska eller läs- och skrivsvårigheter. Därtill finns informationen på teckenspråk, som inläst på enkel svenska och engelska och i punktskrift samt på CD-skiva.</a:t>
            </a:r>
          </a:p>
          <a:p>
            <a:pPr eaLnBrk="1" hangingPunct="1">
              <a:spcBef>
                <a:spcPct val="0"/>
              </a:spcBef>
            </a:pPr>
            <a:endParaRPr lang="sv-SE" altLang="sv-SE"/>
          </a:p>
          <a:p>
            <a:pPr eaLnBrk="1" hangingPunct="1">
              <a:spcBef>
                <a:spcPct val="0"/>
              </a:spcBef>
            </a:pPr>
            <a:r>
              <a:rPr lang="sv-SE" altLang="sv-SE"/>
              <a:t>På msb.se/krisberedskapsveckan finns de olika språkversionerna, inklusive lättläst, i form av filer optimerade för att skriva ut på multifunktionsskrivare. Finns inte det i din organisation, kontakta ett tryckeri som har sådana.</a:t>
            </a:r>
          </a:p>
          <a:p>
            <a:pPr eaLnBrk="1" hangingPunct="1">
              <a:spcBef>
                <a:spcPct val="0"/>
              </a:spcBef>
            </a:pPr>
            <a:endParaRPr lang="sv-SE" altLang="sv-SE"/>
          </a:p>
          <a:p>
            <a:pPr eaLnBrk="1" hangingPunct="1">
              <a:spcBef>
                <a:spcPct val="0"/>
              </a:spcBef>
            </a:pPr>
            <a:r>
              <a:rPr lang="sv-SE" altLang="sv-SE"/>
              <a:t>Pdf-filerna på dinsäkerhet.se. är endast tänkta att läsas på skärm och har inte rätt upplösning för utskrift. </a:t>
            </a:r>
          </a:p>
          <a:p>
            <a:pPr eaLnBrk="1" hangingPunct="1">
              <a:spcBef>
                <a:spcPct val="0"/>
              </a:spcBef>
            </a:pPr>
            <a:endParaRPr lang="sv-SE" altLang="sv-SE"/>
          </a:p>
          <a:p>
            <a:pPr eaLnBrk="1" hangingPunct="1">
              <a:spcBef>
                <a:spcPct val="0"/>
              </a:spcBef>
            </a:pPr>
            <a:endParaRPr lang="sv-SE" altLang="sv-SE"/>
          </a:p>
          <a:p>
            <a:pPr eaLnBrk="1" hangingPunct="1">
              <a:spcBef>
                <a:spcPct val="0"/>
              </a:spcBef>
            </a:pPr>
            <a:r>
              <a:rPr lang="sv-SE" altLang="sv-SE" b="1"/>
              <a:t>BUDSKAP</a:t>
            </a:r>
          </a:p>
          <a:p>
            <a:pPr eaLnBrk="1" hangingPunct="1">
              <a:spcBef>
                <a:spcPct val="0"/>
              </a:spcBef>
            </a:pPr>
            <a:r>
              <a:rPr lang="sv-SE" altLang="sv-SE"/>
              <a:t>Innehållet i broschyren är viktig samhällsinformation som alla, oavsett behov och förmåga har rätt till. MSB har därför satsat mycket på tillgänglighet och översatt broschyren i digitalt format till 16 olika språk, informationen finns också tillgänglig på teckenspråk, som inläst på enkel svenska och engelska och i punktskrift samt på CD-skiva genom ett samarbete med Myndigheten för tillgängliga medier. </a:t>
            </a:r>
          </a:p>
          <a:p>
            <a:pPr eaLnBrk="1" hangingPunct="1">
              <a:spcBef>
                <a:spcPct val="0"/>
              </a:spcBef>
            </a:pPr>
            <a:endParaRPr lang="sv-SE" altLang="sv-SE"/>
          </a:p>
          <a:p>
            <a:pPr eaLnBrk="1" hangingPunct="1">
              <a:spcBef>
                <a:spcPct val="0"/>
              </a:spcBef>
            </a:pPr>
            <a:r>
              <a:rPr lang="sv-SE" altLang="sv-SE"/>
              <a:t>Varje aktör bestämmer själv om den vill erbjuda utskrifter på andra språk än svenska. Tillhör din organisation ett förvaltningsområde för finska, samiska eller meänkieli är vårt råd att informera aktuella målgrupper om att broschyren finns översatt. Försök också nå målgrupper för minoritetsspråken romani och jiddisch. Översättningarna finns på </a:t>
            </a:r>
            <a:r>
              <a:rPr lang="sv-SE" altLang="sv-SE" u="sng">
                <a:hlinkClick r:id="rId3" tooltip="www.dinsäkerhet.se"/>
              </a:rPr>
              <a:t>www.dinsäkerhet.se.</a:t>
            </a:r>
            <a:r>
              <a:rPr lang="sv-SE" altLang="sv-SE"/>
              <a:t>     </a:t>
            </a:r>
          </a:p>
          <a:p>
            <a:pPr eaLnBrk="1" hangingPunct="1">
              <a:spcBef>
                <a:spcPct val="0"/>
              </a:spcBef>
            </a:pPr>
            <a:endParaRPr lang="sv-SE" altLang="sv-SE"/>
          </a:p>
          <a:p>
            <a:pPr eaLnBrk="1" hangingPunct="1">
              <a:spcBef>
                <a:spcPct val="0"/>
              </a:spcBef>
            </a:pPr>
            <a:endParaRPr lang="sv-SE" altLang="sv-SE"/>
          </a:p>
          <a:p>
            <a:pPr eaLnBrk="1" hangingPunct="1">
              <a:spcBef>
                <a:spcPct val="0"/>
              </a:spcBef>
            </a:pPr>
            <a:r>
              <a:rPr lang="sv-SE" altLang="sv-SE" b="1"/>
              <a:t>FÖRDJUPNING</a:t>
            </a:r>
          </a:p>
          <a:p>
            <a:pPr eaLnBrk="1" hangingPunct="1">
              <a:spcBef>
                <a:spcPct val="0"/>
              </a:spcBef>
            </a:pPr>
            <a:r>
              <a:rPr lang="sv-SE" altLang="sv-SE"/>
              <a:t>MSB har valt att översätta broschyren till Sveriges 5 officiella minoritetsspråk då språken enligt lag ska främjas och skyddas. Det gäller främst finska, meänkieli och samiska men MSB valde även romani chib och jiddisch. Övriga språk är vanliga modersmål eller andraspråk för de människor som kommit till Sverige de senaste fem åren. Urvalet följer det som finns på webbplatsen www.informationsverige.se. Det är en portal som vänder sig till personer som är nya i Sverige och enkelt och snabbt behöver hitta information om det svenska samhället. MSB följde den rekommendation som ansvariga för webbplatsen: Migrationsverket, Arbetsförmedlingen och Länsstyrelsen Västra Götaland, gav myndigheten våren 2018. </a:t>
            </a:r>
          </a:p>
        </p:txBody>
      </p:sp>
      <p:sp>
        <p:nvSpPr>
          <p:cNvPr id="4" name="Platshållare för bildnummer 3">
            <a:extLst>
              <a:ext uri="{FF2B5EF4-FFF2-40B4-BE49-F238E27FC236}">
                <a16:creationId xmlns:a16="http://schemas.microsoft.com/office/drawing/2014/main" id="{49E8F755-261C-7A48-8BDE-C9B7520101C7}"/>
              </a:ext>
            </a:extLst>
          </p:cNvPr>
          <p:cNvSpPr>
            <a:spLocks noGrp="1"/>
          </p:cNvSpPr>
          <p:nvPr>
            <p:ph type="sldNum" sz="quarter" idx="5"/>
          </p:nvPr>
        </p:nvSpPr>
        <p:spPr/>
        <p:txBody>
          <a:bodyPr/>
          <a:lstStyle/>
          <a:p>
            <a:pPr>
              <a:defRPr/>
            </a:pPr>
            <a:fld id="{ECBF892A-231D-FA4E-81C4-524CB2AD3B8E}" type="slidenum">
              <a:rPr lang="sv-SE" smtClean="0"/>
              <a:pPr>
                <a:defRPr/>
              </a:pPr>
              <a:t>9</a:t>
            </a:fld>
            <a:endParaRPr lang="sv-SE"/>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3.xml"/><Relationship Id="rId1" Type="http://schemas.openxmlformats.org/officeDocument/2006/relationships/tags" Target="../tags/tag32.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tags" Target="../tags/tag34.xml"/></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7.xml"/><Relationship Id="rId1" Type="http://schemas.openxmlformats.org/officeDocument/2006/relationships/tags" Target="../tags/tag36.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tags" Target="../tags/tag40.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3.xml"/><Relationship Id="rId1" Type="http://schemas.openxmlformats.org/officeDocument/2006/relationships/tags" Target="../tags/tag42.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9.xml"/><Relationship Id="rId1" Type="http://schemas.openxmlformats.org/officeDocument/2006/relationships/tags" Target="../tags/tag48.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1.xml"/><Relationship Id="rId1" Type="http://schemas.openxmlformats.org/officeDocument/2006/relationships/tags" Target="../tags/tag50.xml"/></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3.xml"/><Relationship Id="rId1" Type="http://schemas.openxmlformats.org/officeDocument/2006/relationships/tags" Target="../tags/tag52.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5.xml"/><Relationship Id="rId1" Type="http://schemas.openxmlformats.org/officeDocument/2006/relationships/tags" Target="../tags/tag54.xml"/></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7.xml"/><Relationship Id="rId1" Type="http://schemas.openxmlformats.org/officeDocument/2006/relationships/tags" Target="../tags/tag56.xml"/></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9.xml"/><Relationship Id="rId1" Type="http://schemas.openxmlformats.org/officeDocument/2006/relationships/tags" Target="../tags/tag58.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1.xml"/><Relationship Id="rId1" Type="http://schemas.openxmlformats.org/officeDocument/2006/relationships/tags" Target="../tags/tag60.xml"/></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rgbClr val="E4E4E1"/>
        </a:solidFill>
        <a:effectLst/>
      </p:bgPr>
    </p:bg>
    <p:spTree>
      <p:nvGrpSpPr>
        <p:cNvPr id="1" name=""/>
        <p:cNvGrpSpPr/>
        <p:nvPr/>
      </p:nvGrpSpPr>
      <p:grpSpPr>
        <a:xfrm>
          <a:off x="0" y="0"/>
          <a:ext cx="0" cy="0"/>
          <a:chOff x="0" y="0"/>
          <a:chExt cx="0" cy="0"/>
        </a:xfrm>
      </p:grpSpPr>
      <p:pic>
        <p:nvPicPr>
          <p:cNvPr id="4" name="Bildobjekt 9">
            <a:extLst>
              <a:ext uri="{FF2B5EF4-FFF2-40B4-BE49-F238E27FC236}">
                <a16:creationId xmlns:a16="http://schemas.microsoft.com/office/drawing/2014/main" id="{0D584CFF-FD75-524F-9B4A-57DD48FE69A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798888"/>
            <a:ext cx="7802563"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objekt 10" descr="MSB Logotyp">
            <a:extLst>
              <a:ext uri="{FF2B5EF4-FFF2-40B4-BE49-F238E27FC236}">
                <a16:creationId xmlns:a16="http://schemas.microsoft.com/office/drawing/2014/main" id="{E8FD2B05-BE05-1142-B6FC-699750660A3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82288" y="6124575"/>
            <a:ext cx="128905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ktangel 5" descr="TagShapePrint">
            <a:extLst>
              <a:ext uri="{FF2B5EF4-FFF2-40B4-BE49-F238E27FC236}">
                <a16:creationId xmlns:a16="http://schemas.microsoft.com/office/drawing/2014/main" id="{73A06D41-0A18-1C4D-BAB1-D0BEF685447A}"/>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EBE1865B-0552-40AF-8E28-A27FB0A9BD3F}"/>
              </a:ext>
            </a:extLst>
          </p:cNvPr>
          <p:cNvSpPr>
            <a:spLocks noGrp="1"/>
          </p:cNvSpPr>
          <p:nvPr>
            <p:ph type="ctrTitle"/>
          </p:nvPr>
        </p:nvSpPr>
        <p:spPr>
          <a:xfrm>
            <a:off x="1774800" y="1368000"/>
            <a:ext cx="8582400" cy="1185077"/>
          </a:xfrm>
        </p:spPr>
        <p:txBody>
          <a:bodyPr anchor="b">
            <a:noAutofit/>
          </a:bodyPr>
          <a:lstStyle>
            <a:lvl1pPr algn="l">
              <a:defRPr sz="4000">
                <a:solidFill>
                  <a:srgbClr val="000000"/>
                </a:solidFill>
              </a:defRPr>
            </a:lvl1pPr>
          </a:lstStyle>
          <a:p>
            <a:r>
              <a:rPr lang="sv-SE"/>
              <a:t>Klicka här för att ändra format</a:t>
            </a:r>
            <a:endParaRPr lang="sv-SE" dirty="0"/>
          </a:p>
        </p:txBody>
      </p:sp>
      <p:sp>
        <p:nvSpPr>
          <p:cNvPr id="3" name="Underrubrik 2">
            <a:extLst>
              <a:ext uri="{FF2B5EF4-FFF2-40B4-BE49-F238E27FC236}">
                <a16:creationId xmlns:a16="http://schemas.microsoft.com/office/drawing/2014/main" id="{299A9531-F5BA-4E5C-BE21-C657CBE8E529}"/>
              </a:ext>
            </a:extLst>
          </p:cNvPr>
          <p:cNvSpPr>
            <a:spLocks noGrp="1"/>
          </p:cNvSpPr>
          <p:nvPr>
            <p:ph type="subTitle" idx="1"/>
          </p:nvPr>
        </p:nvSpPr>
        <p:spPr>
          <a:xfrm>
            <a:off x="1774800" y="2627491"/>
            <a:ext cx="8582400" cy="760640"/>
          </a:xfrm>
        </p:spPr>
        <p:txBody>
          <a:bodyPr/>
          <a:lstStyle>
            <a:lvl1pPr marL="0" indent="0" algn="l">
              <a:buNone/>
              <a:defRPr sz="24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Tree>
    <p:extLst>
      <p:ext uri="{BB962C8B-B14F-4D97-AF65-F5344CB8AC3E}">
        <p14:creationId xmlns:p14="http://schemas.microsoft.com/office/powerpoint/2010/main" val="968366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Grå, endast rubrik">
    <p:bg>
      <p:bgPr>
        <a:solidFill>
          <a:srgbClr val="E4E4E1"/>
        </a:solidFill>
        <a:effectLst/>
      </p:bgPr>
    </p:bg>
    <p:spTree>
      <p:nvGrpSpPr>
        <p:cNvPr id="1" name=""/>
        <p:cNvGrpSpPr/>
        <p:nvPr/>
      </p:nvGrpSpPr>
      <p:grpSpPr>
        <a:xfrm>
          <a:off x="0" y="0"/>
          <a:ext cx="0" cy="0"/>
          <a:chOff x="0" y="0"/>
          <a:chExt cx="0" cy="0"/>
        </a:xfrm>
      </p:grpSpPr>
      <p:sp>
        <p:nvSpPr>
          <p:cNvPr id="3" name="Rektangel 2" descr="TagShapePrint">
            <a:extLst>
              <a:ext uri="{FF2B5EF4-FFF2-40B4-BE49-F238E27FC236}">
                <a16:creationId xmlns:a16="http://schemas.microsoft.com/office/drawing/2014/main" id="{35ED9251-626F-584E-B05C-F334F2D69C86}"/>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D2535B1B-6056-4CED-8443-F504A14CA1D0}"/>
              </a:ext>
            </a:extLst>
          </p:cNvPr>
          <p:cNvSpPr>
            <a:spLocks noGrp="1"/>
          </p:cNvSpPr>
          <p:nvPr>
            <p:ph type="title"/>
          </p:nvPr>
        </p:nvSpPr>
        <p:spPr>
          <a:xfrm>
            <a:off x="550843" y="479892"/>
            <a:ext cx="10517206" cy="516224"/>
          </a:xfrm>
        </p:spPr>
        <p:txBody>
          <a:bodyPr/>
          <a:lstStyle>
            <a:lvl1pPr>
              <a:defRPr>
                <a:solidFill>
                  <a:srgbClr val="000000"/>
                </a:solidFill>
              </a:defRPr>
            </a:lvl1pPr>
          </a:lstStyle>
          <a:p>
            <a:r>
              <a:rPr lang="sv-SE"/>
              <a:t>Klicka här för att ändra format</a:t>
            </a:r>
          </a:p>
        </p:txBody>
      </p:sp>
    </p:spTree>
    <p:extLst>
      <p:ext uri="{BB962C8B-B14F-4D97-AF65-F5344CB8AC3E}">
        <p14:creationId xmlns:p14="http://schemas.microsoft.com/office/powerpoint/2010/main" val="1754773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Grå, foto med text">
    <p:bg>
      <p:bgPr>
        <a:solidFill>
          <a:srgbClr val="E4E4E1"/>
        </a:solidFill>
        <a:effectLst/>
      </p:bgPr>
    </p:bg>
    <p:spTree>
      <p:nvGrpSpPr>
        <p:cNvPr id="1" name=""/>
        <p:cNvGrpSpPr/>
        <p:nvPr/>
      </p:nvGrpSpPr>
      <p:grpSpPr>
        <a:xfrm>
          <a:off x="0" y="0"/>
          <a:ext cx="0" cy="0"/>
          <a:chOff x="0" y="0"/>
          <a:chExt cx="0" cy="0"/>
        </a:xfrm>
      </p:grpSpPr>
      <p:sp>
        <p:nvSpPr>
          <p:cNvPr id="5" name="Rektangel 4" descr="TagShapePrint">
            <a:extLst>
              <a:ext uri="{FF2B5EF4-FFF2-40B4-BE49-F238E27FC236}">
                <a16:creationId xmlns:a16="http://schemas.microsoft.com/office/drawing/2014/main" id="{98DF5846-7608-AB42-B76E-489987B6A9BF}"/>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C7CFCF07-ECDA-4640-B5C3-2D28D1E5348B}"/>
              </a:ext>
            </a:extLst>
          </p:cNvPr>
          <p:cNvSpPr>
            <a:spLocks noGrp="1"/>
          </p:cNvSpPr>
          <p:nvPr>
            <p:ph type="title"/>
          </p:nvPr>
        </p:nvSpPr>
        <p:spPr>
          <a:xfrm>
            <a:off x="7293162" y="1140736"/>
            <a:ext cx="4001936" cy="943824"/>
          </a:xfrm>
        </p:spPr>
        <p:txBody>
          <a:bodyPr anchor="b"/>
          <a:lstStyle>
            <a:lvl1pPr>
              <a:defRPr sz="3200">
                <a:solidFill>
                  <a:srgbClr val="000000"/>
                </a:solidFill>
              </a:defRPr>
            </a:lvl1pPr>
          </a:lstStyle>
          <a:p>
            <a:r>
              <a:rPr lang="sv-SE"/>
              <a:t>Klicka här för att ändra format</a:t>
            </a:r>
            <a:endParaRPr lang="sv-SE" dirty="0"/>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nvPr>
        </p:nvSpPr>
        <p:spPr>
          <a:xfrm>
            <a:off x="0" y="0"/>
            <a:ext cx="6096000" cy="6857999"/>
          </a:xfrm>
          <a:solidFill>
            <a:srgbClr val="F7F7F7"/>
          </a:solidFill>
        </p:spPr>
        <p:txBody>
          <a:bodyPr rtlCol="0">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a:t>Klicka på ikonen för att lägga till en bild</a:t>
            </a:r>
            <a:endParaRPr lang="sv-SE" noProof="0"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157256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Mörkgrå, rubrik och innehåll">
    <p:bg>
      <p:bgPr>
        <a:solidFill>
          <a:srgbClr val="4A4944"/>
        </a:solidFill>
        <a:effectLst/>
      </p:bgPr>
    </p:bg>
    <p:spTree>
      <p:nvGrpSpPr>
        <p:cNvPr id="1" name=""/>
        <p:cNvGrpSpPr/>
        <p:nvPr/>
      </p:nvGrpSpPr>
      <p:grpSpPr>
        <a:xfrm>
          <a:off x="0" y="0"/>
          <a:ext cx="0" cy="0"/>
          <a:chOff x="0" y="0"/>
          <a:chExt cx="0" cy="0"/>
        </a:xfrm>
      </p:grpSpPr>
      <p:sp>
        <p:nvSpPr>
          <p:cNvPr id="4" name="Rektangel 3" descr="TagShapePrint">
            <a:extLst>
              <a:ext uri="{FF2B5EF4-FFF2-40B4-BE49-F238E27FC236}">
                <a16:creationId xmlns:a16="http://schemas.microsoft.com/office/drawing/2014/main" id="{E4FB573D-7D5E-D94A-8C1C-7EAC70FB7477}"/>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pic>
        <p:nvPicPr>
          <p:cNvPr id="5" name="Bildobjekt 10" descr="MSB Logotyp vit">
            <a:extLst>
              <a:ext uri="{FF2B5EF4-FFF2-40B4-BE49-F238E27FC236}">
                <a16:creationId xmlns:a16="http://schemas.microsoft.com/office/drawing/2014/main" id="{71BB1F84-D953-234D-97D4-E67F2BF9FBB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68050" y="6296025"/>
            <a:ext cx="9525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a:extLst>
              <a:ext uri="{FF2B5EF4-FFF2-40B4-BE49-F238E27FC236}">
                <a16:creationId xmlns:a16="http://schemas.microsoft.com/office/drawing/2014/main" id="{36960810-8C01-47CE-B39D-C931C2B8EC49}"/>
              </a:ext>
            </a:extLst>
          </p:cNvPr>
          <p:cNvSpPr>
            <a:spLocks noGrp="1"/>
          </p:cNvSpPr>
          <p:nvPr>
            <p:ph type="title"/>
          </p:nvPr>
        </p:nvSpPr>
        <p:spPr>
          <a:xfrm>
            <a:off x="1773388" y="1108423"/>
            <a:ext cx="8580582" cy="966397"/>
          </a:xfrm>
        </p:spPr>
        <p:txBody>
          <a:bodyPr/>
          <a:lstStyle>
            <a:lvl1pPr>
              <a:defRPr>
                <a:solidFill>
                  <a:srgbClr val="FFFFFF"/>
                </a:solidFill>
              </a:defRPr>
            </a:lvl1pPr>
          </a:lstStyle>
          <a:p>
            <a:r>
              <a:rPr lang="sv-SE"/>
              <a:t>Klicka här för att ändra format</a:t>
            </a:r>
            <a:endParaRPr lang="sv-SE" dirty="0"/>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nvPr>
        </p:nvSpPr>
        <p:spPr>
          <a:xfrm>
            <a:off x="1773388" y="2265119"/>
            <a:ext cx="8580582" cy="3601527"/>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9164362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Mörkgrå, avsnittsrubrik">
    <p:bg>
      <p:bgPr>
        <a:solidFill>
          <a:srgbClr val="4A4944"/>
        </a:solidFill>
        <a:effectLst/>
      </p:bgPr>
    </p:bg>
    <p:spTree>
      <p:nvGrpSpPr>
        <p:cNvPr id="1" name=""/>
        <p:cNvGrpSpPr/>
        <p:nvPr/>
      </p:nvGrpSpPr>
      <p:grpSpPr>
        <a:xfrm>
          <a:off x="0" y="0"/>
          <a:ext cx="0" cy="0"/>
          <a:chOff x="0" y="0"/>
          <a:chExt cx="0" cy="0"/>
        </a:xfrm>
      </p:grpSpPr>
      <p:sp>
        <p:nvSpPr>
          <p:cNvPr id="4" name="Rektangel 3" descr="TagShapePrint">
            <a:extLst>
              <a:ext uri="{FF2B5EF4-FFF2-40B4-BE49-F238E27FC236}">
                <a16:creationId xmlns:a16="http://schemas.microsoft.com/office/drawing/2014/main" id="{4CFA84EA-4115-D142-8C46-3B90AB8F63CD}"/>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pic>
        <p:nvPicPr>
          <p:cNvPr id="5" name="Bildobjekt 10" descr="MSB Logotyp vit">
            <a:extLst>
              <a:ext uri="{FF2B5EF4-FFF2-40B4-BE49-F238E27FC236}">
                <a16:creationId xmlns:a16="http://schemas.microsoft.com/office/drawing/2014/main" id="{DB26C4E9-FBF7-A94C-B1EB-B18590C0CCB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68050" y="6296025"/>
            <a:ext cx="9525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a:extLst>
              <a:ext uri="{FF2B5EF4-FFF2-40B4-BE49-F238E27FC236}">
                <a16:creationId xmlns:a16="http://schemas.microsoft.com/office/drawing/2014/main" id="{8F835B8C-07AB-41CC-9E71-C4867F754040}"/>
              </a:ext>
            </a:extLst>
          </p:cNvPr>
          <p:cNvSpPr>
            <a:spLocks noGrp="1"/>
          </p:cNvSpPr>
          <p:nvPr>
            <p:ph type="title"/>
          </p:nvPr>
        </p:nvSpPr>
        <p:spPr>
          <a:xfrm>
            <a:off x="1774800" y="1368000"/>
            <a:ext cx="8582400" cy="1273968"/>
          </a:xfrm>
        </p:spPr>
        <p:txBody>
          <a:bodyPr anchor="b"/>
          <a:lstStyle>
            <a:lvl1pPr>
              <a:defRPr sz="4000">
                <a:solidFill>
                  <a:srgbClr val="FFFFFF"/>
                </a:solidFill>
              </a:defRPr>
            </a:lvl1pPr>
          </a:lstStyle>
          <a:p>
            <a:r>
              <a:rPr lang="sv-SE"/>
              <a:t>Klicka här för att ändra format</a:t>
            </a:r>
            <a:endParaRPr lang="sv-SE" dirty="0"/>
          </a:p>
        </p:txBody>
      </p:sp>
      <p:sp>
        <p:nvSpPr>
          <p:cNvPr id="3" name="Platshållare för text 2">
            <a:extLst>
              <a:ext uri="{FF2B5EF4-FFF2-40B4-BE49-F238E27FC236}">
                <a16:creationId xmlns:a16="http://schemas.microsoft.com/office/drawing/2014/main" id="{3C714B15-840F-4937-81D0-04D9058592A4}"/>
              </a:ext>
            </a:extLst>
          </p:cNvPr>
          <p:cNvSpPr>
            <a:spLocks noGrp="1"/>
          </p:cNvSpPr>
          <p:nvPr>
            <p:ph type="body" idx="1"/>
          </p:nvPr>
        </p:nvSpPr>
        <p:spPr>
          <a:xfrm>
            <a:off x="1774800" y="2673745"/>
            <a:ext cx="8582400" cy="633743"/>
          </a:xfrm>
        </p:spPr>
        <p:txBody>
          <a:bodyPr/>
          <a:lstStyle>
            <a:lvl1pPr marL="0" indent="0">
              <a:buNone/>
              <a:defRPr sz="24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Tree>
    <p:extLst>
      <p:ext uri="{BB962C8B-B14F-4D97-AF65-F5344CB8AC3E}">
        <p14:creationId xmlns:p14="http://schemas.microsoft.com/office/powerpoint/2010/main" val="321939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reserve="1">
  <p:cSld name="Mörkgrå, endast rubrik">
    <p:bg>
      <p:bgPr>
        <a:solidFill>
          <a:srgbClr val="4A4944"/>
        </a:solidFill>
        <a:effectLst/>
      </p:bgPr>
    </p:bg>
    <p:spTree>
      <p:nvGrpSpPr>
        <p:cNvPr id="1" name=""/>
        <p:cNvGrpSpPr/>
        <p:nvPr/>
      </p:nvGrpSpPr>
      <p:grpSpPr>
        <a:xfrm>
          <a:off x="0" y="0"/>
          <a:ext cx="0" cy="0"/>
          <a:chOff x="0" y="0"/>
          <a:chExt cx="0" cy="0"/>
        </a:xfrm>
      </p:grpSpPr>
      <p:sp>
        <p:nvSpPr>
          <p:cNvPr id="3" name="Rektangel 2" descr="TagShapePrint">
            <a:extLst>
              <a:ext uri="{FF2B5EF4-FFF2-40B4-BE49-F238E27FC236}">
                <a16:creationId xmlns:a16="http://schemas.microsoft.com/office/drawing/2014/main" id="{81724C2C-DA28-8C45-AE34-3B40A5A37AF4}"/>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pic>
        <p:nvPicPr>
          <p:cNvPr id="4" name="Bildobjekt 10" descr="MSB Logotyp vit">
            <a:extLst>
              <a:ext uri="{FF2B5EF4-FFF2-40B4-BE49-F238E27FC236}">
                <a16:creationId xmlns:a16="http://schemas.microsoft.com/office/drawing/2014/main" id="{D51BABFF-1A1D-0C4E-8ECC-CB27B718828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68050" y="6296025"/>
            <a:ext cx="9525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a:extLst>
              <a:ext uri="{FF2B5EF4-FFF2-40B4-BE49-F238E27FC236}">
                <a16:creationId xmlns:a16="http://schemas.microsoft.com/office/drawing/2014/main" id="{D2535B1B-6056-4CED-8443-F504A14CA1D0}"/>
              </a:ext>
            </a:extLst>
          </p:cNvPr>
          <p:cNvSpPr>
            <a:spLocks noGrp="1"/>
          </p:cNvSpPr>
          <p:nvPr>
            <p:ph type="title"/>
          </p:nvPr>
        </p:nvSpPr>
        <p:spPr>
          <a:xfrm>
            <a:off x="550843" y="479892"/>
            <a:ext cx="10517206" cy="516224"/>
          </a:xfrm>
        </p:spPr>
        <p:txBody>
          <a:bodyPr/>
          <a:lstStyle>
            <a:lvl1pPr>
              <a:defRPr>
                <a:solidFill>
                  <a:srgbClr val="FFFFFF"/>
                </a:solidFill>
              </a:defRPr>
            </a:lvl1pPr>
          </a:lstStyle>
          <a:p>
            <a:r>
              <a:rPr lang="sv-SE"/>
              <a:t>Klicka här för att ändra format</a:t>
            </a:r>
          </a:p>
        </p:txBody>
      </p:sp>
    </p:spTree>
    <p:extLst>
      <p:ext uri="{BB962C8B-B14F-4D97-AF65-F5344CB8AC3E}">
        <p14:creationId xmlns:p14="http://schemas.microsoft.com/office/powerpoint/2010/main" val="167844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Mörkgrå, foto med text">
    <p:bg>
      <p:bgPr>
        <a:solidFill>
          <a:srgbClr val="4A4944"/>
        </a:solidFill>
        <a:effectLst/>
      </p:bgPr>
    </p:bg>
    <p:spTree>
      <p:nvGrpSpPr>
        <p:cNvPr id="1" name=""/>
        <p:cNvGrpSpPr/>
        <p:nvPr/>
      </p:nvGrpSpPr>
      <p:grpSpPr>
        <a:xfrm>
          <a:off x="0" y="0"/>
          <a:ext cx="0" cy="0"/>
          <a:chOff x="0" y="0"/>
          <a:chExt cx="0" cy="0"/>
        </a:xfrm>
      </p:grpSpPr>
      <p:sp>
        <p:nvSpPr>
          <p:cNvPr id="5" name="Rektangel 4" descr="TagShapePrint">
            <a:extLst>
              <a:ext uri="{FF2B5EF4-FFF2-40B4-BE49-F238E27FC236}">
                <a16:creationId xmlns:a16="http://schemas.microsoft.com/office/drawing/2014/main" id="{8362F1B7-6B4D-5740-97AE-855074945FA8}"/>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pic>
        <p:nvPicPr>
          <p:cNvPr id="6" name="Bildobjekt 10" descr="MSB Logotyp vit">
            <a:extLst>
              <a:ext uri="{FF2B5EF4-FFF2-40B4-BE49-F238E27FC236}">
                <a16:creationId xmlns:a16="http://schemas.microsoft.com/office/drawing/2014/main" id="{1AA33919-E944-B040-9B09-1E3E7A8C53F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68050" y="6296025"/>
            <a:ext cx="9525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a:extLst>
              <a:ext uri="{FF2B5EF4-FFF2-40B4-BE49-F238E27FC236}">
                <a16:creationId xmlns:a16="http://schemas.microsoft.com/office/drawing/2014/main" id="{C7CFCF07-ECDA-4640-B5C3-2D28D1E5348B}"/>
              </a:ext>
            </a:extLst>
          </p:cNvPr>
          <p:cNvSpPr>
            <a:spLocks noGrp="1"/>
          </p:cNvSpPr>
          <p:nvPr>
            <p:ph type="title"/>
          </p:nvPr>
        </p:nvSpPr>
        <p:spPr>
          <a:xfrm>
            <a:off x="7293162" y="1140736"/>
            <a:ext cx="4001936" cy="943824"/>
          </a:xfrm>
        </p:spPr>
        <p:txBody>
          <a:bodyPr anchor="b"/>
          <a:lstStyle>
            <a:lvl1pPr>
              <a:defRPr sz="3200">
                <a:solidFill>
                  <a:srgbClr val="FFFFFF"/>
                </a:solidFill>
              </a:defRPr>
            </a:lvl1pPr>
          </a:lstStyle>
          <a:p>
            <a:r>
              <a:rPr lang="sv-SE"/>
              <a:t>Klicka här för att ändra format</a:t>
            </a:r>
            <a:endParaRPr lang="sv-SE" dirty="0"/>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nvPr>
        </p:nvSpPr>
        <p:spPr>
          <a:xfrm>
            <a:off x="0" y="0"/>
            <a:ext cx="6096000" cy="6857999"/>
          </a:xfrm>
          <a:solidFill>
            <a:srgbClr val="F7F7F7"/>
          </a:solidFill>
        </p:spPr>
        <p:txBody>
          <a:bodyPr rtlCol="0">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a:t>Klicka på ikonen för att lägga till en bild</a:t>
            </a:r>
            <a:endParaRPr lang="sv-SE" noProof="0"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nvPr>
        </p:nvSpPr>
        <p:spPr>
          <a:xfrm>
            <a:off x="7293162" y="2258402"/>
            <a:ext cx="4002087" cy="383381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796221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Avslut">
    <p:bg>
      <p:bgPr>
        <a:solidFill>
          <a:srgbClr val="E4E4E1"/>
        </a:solidFill>
        <a:effectLst/>
      </p:bgPr>
    </p:bg>
    <p:spTree>
      <p:nvGrpSpPr>
        <p:cNvPr id="1" name=""/>
        <p:cNvGrpSpPr/>
        <p:nvPr/>
      </p:nvGrpSpPr>
      <p:grpSpPr>
        <a:xfrm>
          <a:off x="0" y="0"/>
          <a:ext cx="0" cy="0"/>
          <a:chOff x="0" y="0"/>
          <a:chExt cx="0" cy="0"/>
        </a:xfrm>
      </p:grpSpPr>
      <p:pic>
        <p:nvPicPr>
          <p:cNvPr id="4" name="Bildobjekt 9">
            <a:extLst>
              <a:ext uri="{FF2B5EF4-FFF2-40B4-BE49-F238E27FC236}">
                <a16:creationId xmlns:a16="http://schemas.microsoft.com/office/drawing/2014/main" id="{9BAADE85-BACC-A742-BD29-0404F46B7DB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98475"/>
            <a:ext cx="12192000" cy="635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objekt 10" descr="MSB Logotyp">
            <a:extLst>
              <a:ext uri="{FF2B5EF4-FFF2-40B4-BE49-F238E27FC236}">
                <a16:creationId xmlns:a16="http://schemas.microsoft.com/office/drawing/2014/main" id="{ADAA9B8D-7130-7D4A-8B77-71A581C92C6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82288" y="6124575"/>
            <a:ext cx="128905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ktangel 5" descr="TagShapePrint">
            <a:extLst>
              <a:ext uri="{FF2B5EF4-FFF2-40B4-BE49-F238E27FC236}">
                <a16:creationId xmlns:a16="http://schemas.microsoft.com/office/drawing/2014/main" id="{A0C54B36-79C6-D848-8DFC-E357334A2D3A}"/>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EBE1865B-0552-40AF-8E28-A27FB0A9BD3F}"/>
              </a:ext>
            </a:extLst>
          </p:cNvPr>
          <p:cNvSpPr>
            <a:spLocks noGrp="1"/>
          </p:cNvSpPr>
          <p:nvPr>
            <p:ph type="ctrTitle"/>
          </p:nvPr>
        </p:nvSpPr>
        <p:spPr>
          <a:xfrm>
            <a:off x="2019298" y="1362077"/>
            <a:ext cx="8582400" cy="633743"/>
          </a:xfrm>
        </p:spPr>
        <p:txBody>
          <a:bodyPr anchor="b">
            <a:noAutofit/>
          </a:bodyPr>
          <a:lstStyle>
            <a:lvl1pPr algn="l">
              <a:defRPr sz="4000">
                <a:solidFill>
                  <a:srgbClr val="000000"/>
                </a:solidFill>
              </a:defRPr>
            </a:lvl1pPr>
          </a:lstStyle>
          <a:p>
            <a:r>
              <a:rPr lang="sv-SE"/>
              <a:t>Klicka här för att ändra format</a:t>
            </a:r>
            <a:endParaRPr lang="sv-SE" dirty="0"/>
          </a:p>
        </p:txBody>
      </p:sp>
      <p:sp>
        <p:nvSpPr>
          <p:cNvPr id="3" name="Underrubrik 2">
            <a:extLst>
              <a:ext uri="{FF2B5EF4-FFF2-40B4-BE49-F238E27FC236}">
                <a16:creationId xmlns:a16="http://schemas.microsoft.com/office/drawing/2014/main" id="{299A9531-F5BA-4E5C-BE21-C657CBE8E529}"/>
              </a:ext>
            </a:extLst>
          </p:cNvPr>
          <p:cNvSpPr>
            <a:spLocks noGrp="1"/>
          </p:cNvSpPr>
          <p:nvPr>
            <p:ph type="subTitle" idx="1"/>
          </p:nvPr>
        </p:nvSpPr>
        <p:spPr>
          <a:xfrm>
            <a:off x="2019299" y="2046494"/>
            <a:ext cx="6608653" cy="1382506"/>
          </a:xfrm>
        </p:spPr>
        <p:txBody>
          <a:bodyPr/>
          <a:lstStyle>
            <a:lvl1pPr marL="0" indent="0" algn="l">
              <a:buNone/>
              <a:defRPr sz="24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Tree>
    <p:extLst>
      <p:ext uri="{BB962C8B-B14F-4D97-AF65-F5344CB8AC3E}">
        <p14:creationId xmlns:p14="http://schemas.microsoft.com/office/powerpoint/2010/main" val="4287596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Rubrikbild med foto linjer vä">
    <p:bg>
      <p:bgPr>
        <a:solidFill>
          <a:srgbClr val="E4E4E1"/>
        </a:solidFill>
        <a:effectLst/>
      </p:bgPr>
    </p:bg>
    <p:spTree>
      <p:nvGrpSpPr>
        <p:cNvPr id="1" name=""/>
        <p:cNvGrpSpPr/>
        <p:nvPr/>
      </p:nvGrpSpPr>
      <p:grpSpPr>
        <a:xfrm>
          <a:off x="0" y="0"/>
          <a:ext cx="0" cy="0"/>
          <a:chOff x="0" y="0"/>
          <a:chExt cx="0" cy="0"/>
        </a:xfrm>
      </p:grpSpPr>
      <p:sp>
        <p:nvSpPr>
          <p:cNvPr id="6" name="Rektangel 5" descr="TagShapePrint">
            <a:extLst>
              <a:ext uri="{FF2B5EF4-FFF2-40B4-BE49-F238E27FC236}">
                <a16:creationId xmlns:a16="http://schemas.microsoft.com/office/drawing/2014/main" id="{96DF2CCD-599F-384E-9704-692543E6B928}"/>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5" name="Platshållare för bild 4">
            <a:extLst>
              <a:ext uri="{FF2B5EF4-FFF2-40B4-BE49-F238E27FC236}">
                <a16:creationId xmlns:a16="http://schemas.microsoft.com/office/drawing/2014/main" id="{32D2BC56-E5BB-4706-884F-E550DFE216E3}"/>
              </a:ext>
            </a:extLst>
          </p:cNvPr>
          <p:cNvSpPr>
            <a:spLocks noGrp="1"/>
          </p:cNvSpPr>
          <p:nvPr>
            <p:ph type="pic" sz="quarter" idx="10"/>
          </p:nvPr>
        </p:nvSpPr>
        <p:spPr>
          <a:xfrm>
            <a:off x="-1" y="-1"/>
            <a:ext cx="12192001" cy="5992837"/>
          </a:xfrm>
          <a:solidFill>
            <a:srgbClr val="F7F7F7"/>
          </a:solidFill>
        </p:spPr>
        <p:txBody>
          <a:bodyPr rtlCol="0">
            <a:normAutofit/>
          </a:bodyPr>
          <a:lstStyle>
            <a:lvl1pPr marL="0" indent="0" algn="ctr">
              <a:buNone/>
              <a:defRPr sz="1800">
                <a:solidFill>
                  <a:srgbClr val="000000"/>
                </a:solidFill>
              </a:defRPr>
            </a:lvl1pPr>
          </a:lstStyle>
          <a:p>
            <a:pPr lvl="0"/>
            <a:r>
              <a:rPr lang="sv-SE" noProof="0"/>
              <a:t>Klicka på ikonen för att lägga till en bild</a:t>
            </a:r>
            <a:endParaRPr lang="sv-SE" noProof="0" dirty="0"/>
          </a:p>
        </p:txBody>
      </p:sp>
      <p:sp>
        <p:nvSpPr>
          <p:cNvPr id="2" name="Rubrik 1">
            <a:extLst>
              <a:ext uri="{FF2B5EF4-FFF2-40B4-BE49-F238E27FC236}">
                <a16:creationId xmlns:a16="http://schemas.microsoft.com/office/drawing/2014/main" id="{EBE1865B-0552-40AF-8E28-A27FB0A9BD3F}"/>
              </a:ext>
            </a:extLst>
          </p:cNvPr>
          <p:cNvSpPr>
            <a:spLocks noGrp="1"/>
          </p:cNvSpPr>
          <p:nvPr>
            <p:ph type="ctrTitle"/>
          </p:nvPr>
        </p:nvSpPr>
        <p:spPr>
          <a:xfrm>
            <a:off x="2700000" y="3181641"/>
            <a:ext cx="6552933" cy="1147167"/>
          </a:xfrm>
          <a:noFill/>
        </p:spPr>
        <p:txBody>
          <a:bodyPr anchor="b">
            <a:noAutofit/>
          </a:bodyPr>
          <a:lstStyle>
            <a:lvl1pPr algn="l">
              <a:defRPr sz="4000">
                <a:solidFill>
                  <a:srgbClr val="000000"/>
                </a:solidFill>
              </a:defRPr>
            </a:lvl1pPr>
          </a:lstStyle>
          <a:p>
            <a:r>
              <a:rPr lang="sv-SE"/>
              <a:t>Klicka här för att ändra format</a:t>
            </a:r>
            <a:endParaRPr lang="sv-SE" dirty="0"/>
          </a:p>
        </p:txBody>
      </p:sp>
      <p:sp>
        <p:nvSpPr>
          <p:cNvPr id="8" name="Platshållare för text 7">
            <a:extLst>
              <a:ext uri="{FF2B5EF4-FFF2-40B4-BE49-F238E27FC236}">
                <a16:creationId xmlns:a16="http://schemas.microsoft.com/office/drawing/2014/main" id="{276A06C7-2F99-435E-AEB4-A8BD2FF2811C}"/>
              </a:ext>
            </a:extLst>
          </p:cNvPr>
          <p:cNvSpPr>
            <a:spLocks noGrp="1"/>
          </p:cNvSpPr>
          <p:nvPr>
            <p:ph type="body" sz="quarter" idx="11"/>
          </p:nvPr>
        </p:nvSpPr>
        <p:spPr>
          <a:xfrm flipH="1">
            <a:off x="-15240" y="-9053"/>
            <a:ext cx="4690800" cy="18756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Tx/>
              <a:buNone/>
              <a:defRPr>
                <a:solidFill>
                  <a:srgbClr val="000000"/>
                </a:solidFill>
              </a:defRPr>
            </a:lvl1pPr>
          </a:lstStyle>
          <a:p>
            <a:pPr lvl="0"/>
            <a:r>
              <a:rPr lang="sv-SE"/>
              <a:t>Redigera format för bakgrundstext</a:t>
            </a:r>
          </a:p>
        </p:txBody>
      </p:sp>
    </p:spTree>
    <p:extLst>
      <p:ext uri="{BB962C8B-B14F-4D97-AF65-F5344CB8AC3E}">
        <p14:creationId xmlns:p14="http://schemas.microsoft.com/office/powerpoint/2010/main" val="29395545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Rubrikbild med foto linjer hö">
    <p:bg>
      <p:bgPr>
        <a:solidFill>
          <a:srgbClr val="E4E4E1"/>
        </a:solidFill>
        <a:effectLst/>
      </p:bgPr>
    </p:bg>
    <p:spTree>
      <p:nvGrpSpPr>
        <p:cNvPr id="1" name=""/>
        <p:cNvGrpSpPr/>
        <p:nvPr/>
      </p:nvGrpSpPr>
      <p:grpSpPr>
        <a:xfrm>
          <a:off x="0" y="0"/>
          <a:ext cx="0" cy="0"/>
          <a:chOff x="0" y="0"/>
          <a:chExt cx="0" cy="0"/>
        </a:xfrm>
      </p:grpSpPr>
      <p:sp>
        <p:nvSpPr>
          <p:cNvPr id="6" name="Rektangel 5" descr="TagShapePrint">
            <a:extLst>
              <a:ext uri="{FF2B5EF4-FFF2-40B4-BE49-F238E27FC236}">
                <a16:creationId xmlns:a16="http://schemas.microsoft.com/office/drawing/2014/main" id="{2F027D48-4BF4-1C41-9E60-7963B5BCE811}"/>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5" name="Platshållare för bild 4">
            <a:extLst>
              <a:ext uri="{FF2B5EF4-FFF2-40B4-BE49-F238E27FC236}">
                <a16:creationId xmlns:a16="http://schemas.microsoft.com/office/drawing/2014/main" id="{32D2BC56-E5BB-4706-884F-E550DFE216E3}"/>
              </a:ext>
            </a:extLst>
          </p:cNvPr>
          <p:cNvSpPr>
            <a:spLocks noGrp="1"/>
          </p:cNvSpPr>
          <p:nvPr>
            <p:ph type="pic" sz="quarter" idx="10"/>
          </p:nvPr>
        </p:nvSpPr>
        <p:spPr>
          <a:xfrm>
            <a:off x="-1" y="-1"/>
            <a:ext cx="12192001" cy="5992837"/>
          </a:xfrm>
          <a:solidFill>
            <a:srgbClr val="F7F7F7"/>
          </a:solidFill>
        </p:spPr>
        <p:txBody>
          <a:bodyPr rtlCol="0">
            <a:normAutofit/>
          </a:bodyPr>
          <a:lstStyle>
            <a:lvl1pPr marL="0" indent="0" algn="ctr">
              <a:buNone/>
              <a:defRPr sz="1800">
                <a:solidFill>
                  <a:srgbClr val="000000"/>
                </a:solidFill>
              </a:defRPr>
            </a:lvl1pPr>
          </a:lstStyle>
          <a:p>
            <a:pPr lvl="0"/>
            <a:r>
              <a:rPr lang="sv-SE" noProof="0"/>
              <a:t>Klicka på ikonen för att lägga till en bild</a:t>
            </a:r>
            <a:endParaRPr lang="sv-SE" noProof="0" dirty="0"/>
          </a:p>
        </p:txBody>
      </p:sp>
      <p:sp>
        <p:nvSpPr>
          <p:cNvPr id="2" name="Rubrik 1">
            <a:extLst>
              <a:ext uri="{FF2B5EF4-FFF2-40B4-BE49-F238E27FC236}">
                <a16:creationId xmlns:a16="http://schemas.microsoft.com/office/drawing/2014/main" id="{EBE1865B-0552-40AF-8E28-A27FB0A9BD3F}"/>
              </a:ext>
            </a:extLst>
          </p:cNvPr>
          <p:cNvSpPr>
            <a:spLocks noGrp="1"/>
          </p:cNvSpPr>
          <p:nvPr>
            <p:ph type="ctrTitle"/>
          </p:nvPr>
        </p:nvSpPr>
        <p:spPr>
          <a:xfrm>
            <a:off x="2700000" y="3181641"/>
            <a:ext cx="6552933" cy="1147167"/>
          </a:xfrm>
          <a:noFill/>
        </p:spPr>
        <p:txBody>
          <a:bodyPr anchor="b">
            <a:noAutofit/>
          </a:bodyPr>
          <a:lstStyle>
            <a:lvl1pPr algn="l">
              <a:defRPr sz="4000">
                <a:solidFill>
                  <a:srgbClr val="000000"/>
                </a:solidFill>
              </a:defRPr>
            </a:lvl1pPr>
          </a:lstStyle>
          <a:p>
            <a:r>
              <a:rPr lang="sv-SE"/>
              <a:t>Klicka här för att ändra format</a:t>
            </a:r>
            <a:endParaRPr lang="sv-SE" dirty="0"/>
          </a:p>
        </p:txBody>
      </p:sp>
      <p:sp>
        <p:nvSpPr>
          <p:cNvPr id="8" name="Platshållare för text 7">
            <a:extLst>
              <a:ext uri="{FF2B5EF4-FFF2-40B4-BE49-F238E27FC236}">
                <a16:creationId xmlns:a16="http://schemas.microsoft.com/office/drawing/2014/main" id="{276A06C7-2F99-435E-AEB4-A8BD2FF2811C}"/>
              </a:ext>
            </a:extLst>
          </p:cNvPr>
          <p:cNvSpPr>
            <a:spLocks noGrp="1"/>
          </p:cNvSpPr>
          <p:nvPr>
            <p:ph type="body" sz="quarter" idx="11"/>
          </p:nvPr>
        </p:nvSpPr>
        <p:spPr>
          <a:xfrm>
            <a:off x="7504510" y="-9053"/>
            <a:ext cx="4690800" cy="18756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Tx/>
              <a:buNone/>
              <a:defRPr>
                <a:solidFill>
                  <a:srgbClr val="000000"/>
                </a:solidFill>
              </a:defRPr>
            </a:lvl1pPr>
          </a:lstStyle>
          <a:p>
            <a:pPr lvl="0"/>
            <a:r>
              <a:rPr lang="sv-SE"/>
              <a:t>Redigera format för bakgrundstext</a:t>
            </a:r>
          </a:p>
        </p:txBody>
      </p:sp>
    </p:spTree>
    <p:extLst>
      <p:ext uri="{BB962C8B-B14F-4D97-AF65-F5344CB8AC3E}">
        <p14:creationId xmlns:p14="http://schemas.microsoft.com/office/powerpoint/2010/main" val="31084251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Avsnittsrubrik med foto">
    <p:spTree>
      <p:nvGrpSpPr>
        <p:cNvPr id="1" name=""/>
        <p:cNvGrpSpPr/>
        <p:nvPr/>
      </p:nvGrpSpPr>
      <p:grpSpPr>
        <a:xfrm>
          <a:off x="0" y="0"/>
          <a:ext cx="0" cy="0"/>
          <a:chOff x="0" y="0"/>
          <a:chExt cx="0" cy="0"/>
        </a:xfrm>
      </p:grpSpPr>
      <p:sp>
        <p:nvSpPr>
          <p:cNvPr id="4" name="Rektangel 3" descr="TagShapePrint">
            <a:extLst>
              <a:ext uri="{FF2B5EF4-FFF2-40B4-BE49-F238E27FC236}">
                <a16:creationId xmlns:a16="http://schemas.microsoft.com/office/drawing/2014/main" id="{0AD54725-0253-A544-9E28-B11516CF5958}"/>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5" name="Platshållare för bild 4">
            <a:extLst>
              <a:ext uri="{FF2B5EF4-FFF2-40B4-BE49-F238E27FC236}">
                <a16:creationId xmlns:a16="http://schemas.microsoft.com/office/drawing/2014/main" id="{DC4CC64D-0556-4EE6-8C65-19C67B09D47C}"/>
              </a:ext>
            </a:extLst>
          </p:cNvPr>
          <p:cNvSpPr>
            <a:spLocks noGrp="1"/>
          </p:cNvSpPr>
          <p:nvPr>
            <p:ph type="pic" sz="quarter" idx="10"/>
          </p:nvPr>
        </p:nvSpPr>
        <p:spPr>
          <a:xfrm>
            <a:off x="0" y="0"/>
            <a:ext cx="12192000" cy="6858000"/>
          </a:xfrm>
          <a:solidFill>
            <a:srgbClr val="F7F7F7"/>
          </a:solidFill>
        </p:spPr>
        <p:txBody>
          <a:bodyPr rtlCol="0">
            <a:normAutofit/>
          </a:bodyPr>
          <a:lstStyle>
            <a:lvl1pPr marL="0" indent="0" algn="ctr">
              <a:buNone/>
              <a:defRPr sz="1800">
                <a:solidFill>
                  <a:srgbClr val="000000"/>
                </a:solidFill>
              </a:defRPr>
            </a:lvl1pPr>
          </a:lstStyle>
          <a:p>
            <a:pPr lvl="0"/>
            <a:r>
              <a:rPr lang="sv-SE" noProof="0"/>
              <a:t>Klicka på ikonen för att lägga till en bild</a:t>
            </a:r>
            <a:endParaRPr lang="sv-SE" noProof="0" dirty="0"/>
          </a:p>
        </p:txBody>
      </p:sp>
      <p:sp>
        <p:nvSpPr>
          <p:cNvPr id="2" name="Rubrik 1">
            <a:extLst>
              <a:ext uri="{FF2B5EF4-FFF2-40B4-BE49-F238E27FC236}">
                <a16:creationId xmlns:a16="http://schemas.microsoft.com/office/drawing/2014/main" id="{8F835B8C-07AB-41CC-9E71-C4867F754040}"/>
              </a:ext>
            </a:extLst>
          </p:cNvPr>
          <p:cNvSpPr>
            <a:spLocks noGrp="1"/>
          </p:cNvSpPr>
          <p:nvPr>
            <p:ph type="title"/>
          </p:nvPr>
        </p:nvSpPr>
        <p:spPr>
          <a:xfrm>
            <a:off x="2700652" y="1368000"/>
            <a:ext cx="6552000" cy="1273968"/>
          </a:xfrm>
        </p:spPr>
        <p:txBody>
          <a:bodyPr/>
          <a:lstStyle>
            <a:lvl1pPr>
              <a:defRPr sz="4000">
                <a:solidFill>
                  <a:srgbClr val="000000"/>
                </a:solidFill>
              </a:defRPr>
            </a:lvl1pPr>
          </a:lstStyle>
          <a:p>
            <a:r>
              <a:rPr lang="sv-SE"/>
              <a:t>Klicka här för att ändra format</a:t>
            </a:r>
            <a:endParaRPr lang="sv-SE" dirty="0"/>
          </a:p>
        </p:txBody>
      </p:sp>
    </p:spTree>
    <p:extLst>
      <p:ext uri="{BB962C8B-B14F-4D97-AF65-F5344CB8AC3E}">
        <p14:creationId xmlns:p14="http://schemas.microsoft.com/office/powerpoint/2010/main" val="2646744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Rubrik och innehåll">
    <p:spTree>
      <p:nvGrpSpPr>
        <p:cNvPr id="1" name=""/>
        <p:cNvGrpSpPr/>
        <p:nvPr/>
      </p:nvGrpSpPr>
      <p:grpSpPr>
        <a:xfrm>
          <a:off x="0" y="0"/>
          <a:ext cx="0" cy="0"/>
          <a:chOff x="0" y="0"/>
          <a:chExt cx="0" cy="0"/>
        </a:xfrm>
      </p:grpSpPr>
      <p:sp>
        <p:nvSpPr>
          <p:cNvPr id="4" name="Rektangel 3" descr="TagShapePrint">
            <a:extLst>
              <a:ext uri="{FF2B5EF4-FFF2-40B4-BE49-F238E27FC236}">
                <a16:creationId xmlns:a16="http://schemas.microsoft.com/office/drawing/2014/main" id="{D3BA4BA8-D6C3-5343-AAF4-9AB7316F6B0E}"/>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36960810-8C01-47CE-B39D-C931C2B8EC49}"/>
              </a:ext>
            </a:extLst>
          </p:cNvPr>
          <p:cNvSpPr>
            <a:spLocks noGrp="1"/>
          </p:cNvSpPr>
          <p:nvPr>
            <p:ph type="title"/>
          </p:nvPr>
        </p:nvSpPr>
        <p:spPr>
          <a:xfrm>
            <a:off x="1773388" y="1108423"/>
            <a:ext cx="8580582" cy="966397"/>
          </a:xfrm>
        </p:spPr>
        <p:txBody>
          <a:bodyPr/>
          <a:lstStyle>
            <a:lvl1pPr>
              <a:defRPr>
                <a:solidFill>
                  <a:srgbClr val="000000"/>
                </a:solidFill>
              </a:defRPr>
            </a:lvl1pPr>
          </a:lstStyle>
          <a:p>
            <a:r>
              <a:rPr lang="sv-SE"/>
              <a:t>Klicka här för att ändra format</a:t>
            </a:r>
            <a:endParaRPr lang="sv-SE" dirty="0"/>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718669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nnehåll med foto och textruta röd">
    <p:spTree>
      <p:nvGrpSpPr>
        <p:cNvPr id="1" name=""/>
        <p:cNvGrpSpPr/>
        <p:nvPr/>
      </p:nvGrpSpPr>
      <p:grpSpPr>
        <a:xfrm>
          <a:off x="0" y="0"/>
          <a:ext cx="0" cy="0"/>
          <a:chOff x="0" y="0"/>
          <a:chExt cx="0" cy="0"/>
        </a:xfrm>
      </p:grpSpPr>
      <p:sp>
        <p:nvSpPr>
          <p:cNvPr id="6" name="Rektangel 5" descr="TagShapePrint">
            <a:extLst>
              <a:ext uri="{FF2B5EF4-FFF2-40B4-BE49-F238E27FC236}">
                <a16:creationId xmlns:a16="http://schemas.microsoft.com/office/drawing/2014/main" id="{4342E465-0C13-7F40-9BD4-605D012B438A}"/>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4" name="Platshållare för bild 3">
            <a:extLst>
              <a:ext uri="{FF2B5EF4-FFF2-40B4-BE49-F238E27FC236}">
                <a16:creationId xmlns:a16="http://schemas.microsoft.com/office/drawing/2014/main" id="{8C8263F2-B4B2-49CB-80FF-B28F3C05F0F4}"/>
              </a:ext>
            </a:extLst>
          </p:cNvPr>
          <p:cNvSpPr>
            <a:spLocks noGrp="1"/>
          </p:cNvSpPr>
          <p:nvPr>
            <p:ph type="pic" sz="quarter" idx="11"/>
          </p:nvPr>
        </p:nvSpPr>
        <p:spPr>
          <a:xfrm>
            <a:off x="0" y="0"/>
            <a:ext cx="12192000" cy="6858000"/>
          </a:xfrm>
          <a:solidFill>
            <a:srgbClr val="F7F7F7"/>
          </a:solidFill>
        </p:spPr>
        <p:txBody>
          <a:bodyPr rtlCol="0">
            <a:normAutofit/>
          </a:bodyPr>
          <a:lstStyle>
            <a:lvl1pPr marL="0" indent="0" algn="ctr">
              <a:buNone/>
              <a:defRPr sz="1800">
                <a:solidFill>
                  <a:srgbClr val="000000"/>
                </a:solidFill>
              </a:defRPr>
            </a:lvl1pPr>
          </a:lstStyle>
          <a:p>
            <a:pPr lvl="0"/>
            <a:r>
              <a:rPr lang="sv-SE" noProof="0"/>
              <a:t>Klicka på ikonen för att lägga till en bild</a:t>
            </a:r>
            <a:endParaRPr lang="sv-SE" noProof="0" dirty="0"/>
          </a:p>
        </p:txBody>
      </p:sp>
      <p:sp>
        <p:nvSpPr>
          <p:cNvPr id="5" name="Platshållare för text 4">
            <a:extLst>
              <a:ext uri="{FF2B5EF4-FFF2-40B4-BE49-F238E27FC236}">
                <a16:creationId xmlns:a16="http://schemas.microsoft.com/office/drawing/2014/main" id="{CEC4278E-C033-4F73-BA2E-69DCE0AB0022}"/>
              </a:ext>
            </a:extLst>
          </p:cNvPr>
          <p:cNvSpPr>
            <a:spLocks noGrp="1"/>
          </p:cNvSpPr>
          <p:nvPr>
            <p:ph type="body" sz="quarter" idx="10"/>
          </p:nvPr>
        </p:nvSpPr>
        <p:spPr>
          <a:xfrm>
            <a:off x="1" y="1252147"/>
            <a:ext cx="4557978" cy="2652665"/>
          </a:xfrm>
          <a:gradFill>
            <a:gsLst>
              <a:gs pos="100000">
                <a:schemeClr val="bg1"/>
              </a:gs>
              <a:gs pos="3000">
                <a:schemeClr val="accent1"/>
              </a:gs>
              <a:gs pos="0">
                <a:schemeClr val="bg1"/>
              </a:gs>
              <a:gs pos="0">
                <a:schemeClr val="accent1"/>
              </a:gs>
              <a:gs pos="3000">
                <a:schemeClr val="accent1"/>
              </a:gs>
              <a:gs pos="4000">
                <a:schemeClr val="accent1"/>
              </a:gs>
              <a:gs pos="0">
                <a:schemeClr val="accent1"/>
              </a:gs>
              <a:gs pos="4000">
                <a:schemeClr val="bg1"/>
              </a:gs>
            </a:gsLst>
            <a:lin ang="0" scaled="1"/>
          </a:gradFill>
        </p:spPr>
        <p:txBody>
          <a:bodyPr lIns="504000" tIns="396000" rIns="504000" bIns="396000">
            <a:noAutofit/>
          </a:bodyPr>
          <a:lstStyle>
            <a:lvl1pPr marL="0" indent="0" algn="l">
              <a:lnSpc>
                <a:spcPct val="170000"/>
              </a:lnSpc>
              <a:spcBef>
                <a:spcPts val="0"/>
              </a:spcBef>
              <a:buNone/>
              <a:defRPr sz="1400">
                <a:solidFill>
                  <a:srgbClr val="000000"/>
                </a:solidFill>
              </a:defRPr>
            </a:lvl1pPr>
          </a:lstStyle>
          <a:p>
            <a:pPr lvl="0"/>
            <a:r>
              <a:rPr lang="sv-SE"/>
              <a:t>Redigera format för bakgrundstext</a:t>
            </a:r>
          </a:p>
        </p:txBody>
      </p:sp>
    </p:spTree>
    <p:extLst>
      <p:ext uri="{BB962C8B-B14F-4D97-AF65-F5344CB8AC3E}">
        <p14:creationId xmlns:p14="http://schemas.microsoft.com/office/powerpoint/2010/main" val="2599391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nnehåll med foto och textruta lila">
    <p:spTree>
      <p:nvGrpSpPr>
        <p:cNvPr id="1" name=""/>
        <p:cNvGrpSpPr/>
        <p:nvPr/>
      </p:nvGrpSpPr>
      <p:grpSpPr>
        <a:xfrm>
          <a:off x="0" y="0"/>
          <a:ext cx="0" cy="0"/>
          <a:chOff x="0" y="0"/>
          <a:chExt cx="0" cy="0"/>
        </a:xfrm>
      </p:grpSpPr>
      <p:sp>
        <p:nvSpPr>
          <p:cNvPr id="6" name="Rektangel 5" descr="TagShapePrint">
            <a:extLst>
              <a:ext uri="{FF2B5EF4-FFF2-40B4-BE49-F238E27FC236}">
                <a16:creationId xmlns:a16="http://schemas.microsoft.com/office/drawing/2014/main" id="{2190FB70-3626-2B4D-B9FE-20230853B4F3}"/>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4" name="Platshållare för bild 3">
            <a:extLst>
              <a:ext uri="{FF2B5EF4-FFF2-40B4-BE49-F238E27FC236}">
                <a16:creationId xmlns:a16="http://schemas.microsoft.com/office/drawing/2014/main" id="{8C8263F2-B4B2-49CB-80FF-B28F3C05F0F4}"/>
              </a:ext>
            </a:extLst>
          </p:cNvPr>
          <p:cNvSpPr>
            <a:spLocks noGrp="1"/>
          </p:cNvSpPr>
          <p:nvPr>
            <p:ph type="pic" sz="quarter" idx="11"/>
          </p:nvPr>
        </p:nvSpPr>
        <p:spPr>
          <a:xfrm>
            <a:off x="0" y="0"/>
            <a:ext cx="12192000" cy="6858000"/>
          </a:xfrm>
          <a:solidFill>
            <a:srgbClr val="F7F7F7"/>
          </a:solidFill>
        </p:spPr>
        <p:txBody>
          <a:bodyPr rtlCol="0">
            <a:normAutofit/>
          </a:bodyPr>
          <a:lstStyle>
            <a:lvl1pPr marL="0" indent="0" algn="ctr">
              <a:buNone/>
              <a:defRPr sz="1800">
                <a:solidFill>
                  <a:srgbClr val="000000"/>
                </a:solidFill>
              </a:defRPr>
            </a:lvl1pPr>
          </a:lstStyle>
          <a:p>
            <a:pPr lvl="0"/>
            <a:r>
              <a:rPr lang="sv-SE" noProof="0"/>
              <a:t>Klicka på ikonen för att lägga till en bild</a:t>
            </a:r>
            <a:endParaRPr lang="sv-SE" noProof="0" dirty="0"/>
          </a:p>
        </p:txBody>
      </p:sp>
      <p:sp>
        <p:nvSpPr>
          <p:cNvPr id="5" name="Platshållare för text 4">
            <a:extLst>
              <a:ext uri="{FF2B5EF4-FFF2-40B4-BE49-F238E27FC236}">
                <a16:creationId xmlns:a16="http://schemas.microsoft.com/office/drawing/2014/main" id="{CEC4278E-C033-4F73-BA2E-69DCE0AB0022}"/>
              </a:ext>
            </a:extLst>
          </p:cNvPr>
          <p:cNvSpPr>
            <a:spLocks noGrp="1"/>
          </p:cNvSpPr>
          <p:nvPr>
            <p:ph type="body" sz="quarter" idx="10"/>
          </p:nvPr>
        </p:nvSpPr>
        <p:spPr>
          <a:xfrm>
            <a:off x="7633831" y="1287034"/>
            <a:ext cx="4558169" cy="2652665"/>
          </a:xfrm>
          <a:gradFill flip="none" rotWithShape="1">
            <a:gsLst>
              <a:gs pos="100000">
                <a:schemeClr val="accent2"/>
              </a:gs>
              <a:gs pos="99000">
                <a:schemeClr val="accent2"/>
              </a:gs>
              <a:gs pos="0">
                <a:schemeClr val="bg1"/>
              </a:gs>
              <a:gs pos="100000">
                <a:schemeClr val="accent2"/>
              </a:gs>
              <a:gs pos="96000">
                <a:schemeClr val="bg1"/>
              </a:gs>
              <a:gs pos="100000">
                <a:schemeClr val="accent2"/>
              </a:gs>
              <a:gs pos="100000">
                <a:schemeClr val="accent2"/>
              </a:gs>
              <a:gs pos="96000">
                <a:schemeClr val="accent2"/>
              </a:gs>
            </a:gsLst>
            <a:lin ang="0" scaled="1"/>
            <a:tileRect/>
          </a:gradFill>
        </p:spPr>
        <p:txBody>
          <a:bodyPr lIns="504000" tIns="396000" rIns="504000" bIns="396000">
            <a:noAutofit/>
          </a:bodyPr>
          <a:lstStyle>
            <a:lvl1pPr marL="0" indent="0" algn="l">
              <a:buNone/>
              <a:defRPr sz="1400">
                <a:solidFill>
                  <a:srgbClr val="000000"/>
                </a:solidFill>
              </a:defRPr>
            </a:lvl1pPr>
          </a:lstStyle>
          <a:p>
            <a:pPr lvl="0"/>
            <a:r>
              <a:rPr lang="sv-SE"/>
              <a:t>Redigera format för bakgrundstext</a:t>
            </a:r>
          </a:p>
        </p:txBody>
      </p:sp>
    </p:spTree>
    <p:extLst>
      <p:ext uri="{BB962C8B-B14F-4D97-AF65-F5344CB8AC3E}">
        <p14:creationId xmlns:p14="http://schemas.microsoft.com/office/powerpoint/2010/main" val="25822943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Rubrik och innehåll linjer">
    <p:spTree>
      <p:nvGrpSpPr>
        <p:cNvPr id="1" name=""/>
        <p:cNvGrpSpPr/>
        <p:nvPr/>
      </p:nvGrpSpPr>
      <p:grpSpPr>
        <a:xfrm>
          <a:off x="0" y="0"/>
          <a:ext cx="0" cy="0"/>
          <a:chOff x="0" y="0"/>
          <a:chExt cx="0" cy="0"/>
        </a:xfrm>
      </p:grpSpPr>
      <p:pic>
        <p:nvPicPr>
          <p:cNvPr id="4" name="Bildobjekt 9">
            <a:extLst>
              <a:ext uri="{FF2B5EF4-FFF2-40B4-BE49-F238E27FC236}">
                <a16:creationId xmlns:a16="http://schemas.microsoft.com/office/drawing/2014/main" id="{CA7863D3-67D6-BC43-99B8-64544C5752F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586413"/>
            <a:ext cx="32289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4" descr="TagShapePrint">
            <a:extLst>
              <a:ext uri="{FF2B5EF4-FFF2-40B4-BE49-F238E27FC236}">
                <a16:creationId xmlns:a16="http://schemas.microsoft.com/office/drawing/2014/main" id="{AD014410-2AFC-7F44-A9D9-3CD9881BE43D}"/>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36960810-8C01-47CE-B39D-C931C2B8EC49}"/>
              </a:ext>
            </a:extLst>
          </p:cNvPr>
          <p:cNvSpPr>
            <a:spLocks noGrp="1"/>
          </p:cNvSpPr>
          <p:nvPr>
            <p:ph type="title"/>
          </p:nvPr>
        </p:nvSpPr>
        <p:spPr>
          <a:xfrm>
            <a:off x="1773388" y="1108423"/>
            <a:ext cx="8580582" cy="966397"/>
          </a:xfrm>
        </p:spPr>
        <p:txBody>
          <a:bodyPr/>
          <a:lstStyle>
            <a:lvl1pPr>
              <a:defRPr>
                <a:solidFill>
                  <a:srgbClr val="000000"/>
                </a:solidFill>
              </a:defRPr>
            </a:lvl1pPr>
          </a:lstStyle>
          <a:p>
            <a:r>
              <a:rPr lang="sv-SE"/>
              <a:t>Klicka här för att ändra 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0032020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Endast rubrik linjer">
    <p:spTree>
      <p:nvGrpSpPr>
        <p:cNvPr id="1" name=""/>
        <p:cNvGrpSpPr/>
        <p:nvPr/>
      </p:nvGrpSpPr>
      <p:grpSpPr>
        <a:xfrm>
          <a:off x="0" y="0"/>
          <a:ext cx="0" cy="0"/>
          <a:chOff x="0" y="0"/>
          <a:chExt cx="0" cy="0"/>
        </a:xfrm>
      </p:grpSpPr>
      <p:pic>
        <p:nvPicPr>
          <p:cNvPr id="3" name="Bildobjekt 9">
            <a:extLst>
              <a:ext uri="{FF2B5EF4-FFF2-40B4-BE49-F238E27FC236}">
                <a16:creationId xmlns:a16="http://schemas.microsoft.com/office/drawing/2014/main" id="{D69C1D10-9D2B-6A4D-9371-1B765300D47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586413"/>
            <a:ext cx="32289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ktangel 3" descr="TagShapePrint">
            <a:extLst>
              <a:ext uri="{FF2B5EF4-FFF2-40B4-BE49-F238E27FC236}">
                <a16:creationId xmlns:a16="http://schemas.microsoft.com/office/drawing/2014/main" id="{E00DEC0E-135E-564E-8DDF-1407F0893C9E}"/>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D2535B1B-6056-4CED-8443-F504A14CA1D0}"/>
              </a:ext>
            </a:extLst>
          </p:cNvPr>
          <p:cNvSpPr>
            <a:spLocks noGrp="1"/>
          </p:cNvSpPr>
          <p:nvPr>
            <p:ph type="title"/>
          </p:nvPr>
        </p:nvSpPr>
        <p:spPr>
          <a:xfrm>
            <a:off x="550843" y="479892"/>
            <a:ext cx="10517206" cy="516224"/>
          </a:xfrm>
        </p:spPr>
        <p:txBody>
          <a:bodyPr/>
          <a:lstStyle>
            <a:lvl1pPr>
              <a:defRPr>
                <a:solidFill>
                  <a:srgbClr val="000000"/>
                </a:solidFill>
              </a:defRPr>
            </a:lvl1pPr>
          </a:lstStyle>
          <a:p>
            <a:r>
              <a:rPr lang="sv-SE"/>
              <a:t>Klicka här för att ändra format</a:t>
            </a:r>
          </a:p>
        </p:txBody>
      </p:sp>
    </p:spTree>
    <p:extLst>
      <p:ext uri="{BB962C8B-B14F-4D97-AF65-F5344CB8AC3E}">
        <p14:creationId xmlns:p14="http://schemas.microsoft.com/office/powerpoint/2010/main" val="4860674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Grå, rubrik och innehåll linjer">
    <p:bg>
      <p:bgPr>
        <a:solidFill>
          <a:srgbClr val="E4E4E1"/>
        </a:solidFill>
        <a:effectLst/>
      </p:bgPr>
    </p:bg>
    <p:spTree>
      <p:nvGrpSpPr>
        <p:cNvPr id="1" name=""/>
        <p:cNvGrpSpPr/>
        <p:nvPr/>
      </p:nvGrpSpPr>
      <p:grpSpPr>
        <a:xfrm>
          <a:off x="0" y="0"/>
          <a:ext cx="0" cy="0"/>
          <a:chOff x="0" y="0"/>
          <a:chExt cx="0" cy="0"/>
        </a:xfrm>
      </p:grpSpPr>
      <p:pic>
        <p:nvPicPr>
          <p:cNvPr id="4" name="Bildobjekt 9">
            <a:extLst>
              <a:ext uri="{FF2B5EF4-FFF2-40B4-BE49-F238E27FC236}">
                <a16:creationId xmlns:a16="http://schemas.microsoft.com/office/drawing/2014/main" id="{288C87EF-4B7A-5C47-A8BD-5702D5FF2BB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586413"/>
            <a:ext cx="32289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4" descr="TagShapePrint">
            <a:extLst>
              <a:ext uri="{FF2B5EF4-FFF2-40B4-BE49-F238E27FC236}">
                <a16:creationId xmlns:a16="http://schemas.microsoft.com/office/drawing/2014/main" id="{5691BB1F-ADB1-0549-96AE-C93DA71586E0}"/>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36960810-8C01-47CE-B39D-C931C2B8EC49}"/>
              </a:ext>
            </a:extLst>
          </p:cNvPr>
          <p:cNvSpPr>
            <a:spLocks noGrp="1"/>
          </p:cNvSpPr>
          <p:nvPr>
            <p:ph type="title"/>
          </p:nvPr>
        </p:nvSpPr>
        <p:spPr>
          <a:xfrm>
            <a:off x="1773388" y="1108423"/>
            <a:ext cx="8580582" cy="966397"/>
          </a:xfrm>
        </p:spPr>
        <p:txBody>
          <a:bodyPr/>
          <a:lstStyle>
            <a:lvl1pPr>
              <a:defRPr>
                <a:solidFill>
                  <a:srgbClr val="000000"/>
                </a:solidFill>
              </a:defRPr>
            </a:lvl1pPr>
          </a:lstStyle>
          <a:p>
            <a:r>
              <a:rPr lang="sv-SE"/>
              <a:t>Klicka här för att ändra 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84730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Grå, endast rubrik linjer">
    <p:bg>
      <p:bgPr>
        <a:solidFill>
          <a:srgbClr val="E4E4E1"/>
        </a:solidFill>
        <a:effectLst/>
      </p:bgPr>
    </p:bg>
    <p:spTree>
      <p:nvGrpSpPr>
        <p:cNvPr id="1" name=""/>
        <p:cNvGrpSpPr/>
        <p:nvPr/>
      </p:nvGrpSpPr>
      <p:grpSpPr>
        <a:xfrm>
          <a:off x="0" y="0"/>
          <a:ext cx="0" cy="0"/>
          <a:chOff x="0" y="0"/>
          <a:chExt cx="0" cy="0"/>
        </a:xfrm>
      </p:grpSpPr>
      <p:pic>
        <p:nvPicPr>
          <p:cNvPr id="3" name="Bildobjekt 9">
            <a:extLst>
              <a:ext uri="{FF2B5EF4-FFF2-40B4-BE49-F238E27FC236}">
                <a16:creationId xmlns:a16="http://schemas.microsoft.com/office/drawing/2014/main" id="{FB550ADD-04C4-8D4B-82F6-5047D0470F9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586413"/>
            <a:ext cx="32289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ktangel 3" descr="TagShapePrint">
            <a:extLst>
              <a:ext uri="{FF2B5EF4-FFF2-40B4-BE49-F238E27FC236}">
                <a16:creationId xmlns:a16="http://schemas.microsoft.com/office/drawing/2014/main" id="{D08D6B93-40D9-B849-88BE-1365DD2E289C}"/>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D2535B1B-6056-4CED-8443-F504A14CA1D0}"/>
              </a:ext>
            </a:extLst>
          </p:cNvPr>
          <p:cNvSpPr>
            <a:spLocks noGrp="1"/>
          </p:cNvSpPr>
          <p:nvPr>
            <p:ph type="title"/>
          </p:nvPr>
        </p:nvSpPr>
        <p:spPr>
          <a:xfrm>
            <a:off x="550843" y="479892"/>
            <a:ext cx="10517206" cy="516224"/>
          </a:xfrm>
        </p:spPr>
        <p:txBody>
          <a:bodyPr/>
          <a:lstStyle>
            <a:lvl1pPr>
              <a:defRPr>
                <a:solidFill>
                  <a:srgbClr val="000000"/>
                </a:solidFill>
              </a:defRPr>
            </a:lvl1pPr>
          </a:lstStyle>
          <a:p>
            <a:r>
              <a:rPr lang="sv-SE"/>
              <a:t>Klicka här för att ändra format</a:t>
            </a:r>
          </a:p>
        </p:txBody>
      </p:sp>
    </p:spTree>
    <p:extLst>
      <p:ext uri="{BB962C8B-B14F-4D97-AF65-F5344CB8AC3E}">
        <p14:creationId xmlns:p14="http://schemas.microsoft.com/office/powerpoint/2010/main" val="30262347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Rubrik och innehåll rött strec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AAC53C56-F982-2345-A5B6-30B85339F11E}"/>
              </a:ext>
            </a:extLst>
          </p:cNvPr>
          <p:cNvSpPr/>
          <p:nvPr>
            <p:custDataLst>
              <p:tags r:id="rId1"/>
            </p:custDataLst>
          </p:nvPr>
        </p:nvSpPr>
        <p:spPr>
          <a:xfrm>
            <a:off x="3175" y="0"/>
            <a:ext cx="234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5" name="Rektangel 4" descr="TagShapePrint">
            <a:extLst>
              <a:ext uri="{FF2B5EF4-FFF2-40B4-BE49-F238E27FC236}">
                <a16:creationId xmlns:a16="http://schemas.microsoft.com/office/drawing/2014/main" id="{3A255508-DB1F-E342-9BE7-DB830B2837A2}"/>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36960810-8C01-47CE-B39D-C931C2B8EC49}"/>
              </a:ext>
            </a:extLst>
          </p:cNvPr>
          <p:cNvSpPr>
            <a:spLocks noGrp="1"/>
          </p:cNvSpPr>
          <p:nvPr>
            <p:ph type="title"/>
          </p:nvPr>
        </p:nvSpPr>
        <p:spPr>
          <a:xfrm>
            <a:off x="1773388" y="1108423"/>
            <a:ext cx="8580582" cy="966397"/>
          </a:xfrm>
        </p:spPr>
        <p:txBody>
          <a:bodyPr/>
          <a:lstStyle>
            <a:lvl1pPr>
              <a:defRPr>
                <a:solidFill>
                  <a:srgbClr val="000000"/>
                </a:solidFill>
              </a:defRPr>
            </a:lvl1pPr>
          </a:lstStyle>
          <a:p>
            <a:r>
              <a:rPr lang="sv-SE"/>
              <a:t>Klicka här för att ändra 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697860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Endast rubrik rött strec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9447ED0-E3F4-BF47-8D80-30EA6DF44AC5}"/>
              </a:ext>
            </a:extLst>
          </p:cNvPr>
          <p:cNvSpPr/>
          <p:nvPr>
            <p:custDataLst>
              <p:tags r:id="rId1"/>
            </p:custDataLst>
          </p:nvPr>
        </p:nvSpPr>
        <p:spPr>
          <a:xfrm>
            <a:off x="3175" y="0"/>
            <a:ext cx="234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4" name="Rektangel 3" descr="TagShapePrint">
            <a:extLst>
              <a:ext uri="{FF2B5EF4-FFF2-40B4-BE49-F238E27FC236}">
                <a16:creationId xmlns:a16="http://schemas.microsoft.com/office/drawing/2014/main" id="{08762330-B857-1B40-943E-DE7873FB4E75}"/>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D2535B1B-6056-4CED-8443-F504A14CA1D0}"/>
              </a:ext>
            </a:extLst>
          </p:cNvPr>
          <p:cNvSpPr>
            <a:spLocks noGrp="1"/>
          </p:cNvSpPr>
          <p:nvPr>
            <p:ph type="title"/>
          </p:nvPr>
        </p:nvSpPr>
        <p:spPr>
          <a:xfrm>
            <a:off x="550843" y="479892"/>
            <a:ext cx="10517206" cy="516224"/>
          </a:xfrm>
        </p:spPr>
        <p:txBody>
          <a:bodyPr/>
          <a:lstStyle>
            <a:lvl1pPr>
              <a:defRPr>
                <a:solidFill>
                  <a:srgbClr val="000000"/>
                </a:solidFill>
              </a:defRPr>
            </a:lvl1pPr>
          </a:lstStyle>
          <a:p>
            <a:r>
              <a:rPr lang="sv-SE"/>
              <a:t>Klicka här för att ändra format</a:t>
            </a:r>
          </a:p>
        </p:txBody>
      </p:sp>
    </p:spTree>
    <p:extLst>
      <p:ext uri="{BB962C8B-B14F-4D97-AF65-F5344CB8AC3E}">
        <p14:creationId xmlns:p14="http://schemas.microsoft.com/office/powerpoint/2010/main" val="14554956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Foto med text rött streck">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2AE333C2-F3CD-E14E-8BDE-4A36705B9460}"/>
              </a:ext>
            </a:extLst>
          </p:cNvPr>
          <p:cNvSpPr/>
          <p:nvPr>
            <p:custDataLst>
              <p:tags r:id="rId1"/>
            </p:custDataLst>
          </p:nvPr>
        </p:nvSpPr>
        <p:spPr>
          <a:xfrm>
            <a:off x="3175" y="0"/>
            <a:ext cx="234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6" name="Rektangel 5" descr="TagShapePrint">
            <a:extLst>
              <a:ext uri="{FF2B5EF4-FFF2-40B4-BE49-F238E27FC236}">
                <a16:creationId xmlns:a16="http://schemas.microsoft.com/office/drawing/2014/main" id="{A41567D7-A8D4-9D47-B239-AAF7689EB50F}"/>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C7CFCF07-ECDA-4640-B5C3-2D28D1E5348B}"/>
              </a:ext>
            </a:extLst>
          </p:cNvPr>
          <p:cNvSpPr>
            <a:spLocks noGrp="1"/>
          </p:cNvSpPr>
          <p:nvPr>
            <p:ph type="title"/>
          </p:nvPr>
        </p:nvSpPr>
        <p:spPr>
          <a:xfrm>
            <a:off x="7293162" y="1140736"/>
            <a:ext cx="4001936" cy="943824"/>
          </a:xfrm>
        </p:spPr>
        <p:txBody>
          <a:bodyPr anchor="b"/>
          <a:lstStyle>
            <a:lvl1pPr>
              <a:defRPr sz="3200">
                <a:solidFill>
                  <a:srgbClr val="000000"/>
                </a:solidFill>
              </a:defRPr>
            </a:lvl1pPr>
          </a:lstStyle>
          <a:p>
            <a:r>
              <a:rPr lang="sv-SE"/>
              <a:t>Klicka här för att ändra format</a:t>
            </a:r>
            <a:endParaRPr lang="sv-SE" dirty="0"/>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nvPr>
        </p:nvSpPr>
        <p:spPr>
          <a:xfrm>
            <a:off x="238408" y="0"/>
            <a:ext cx="5857592" cy="6857999"/>
          </a:xfrm>
          <a:solidFill>
            <a:srgbClr val="F7F7F7"/>
          </a:solidFill>
        </p:spPr>
        <p:txBody>
          <a:bodyPr rtlCol="0">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a:t>Klicka på ikonen för att lägga till en bild</a:t>
            </a:r>
            <a:endParaRPr lang="sv-SE" noProof="0"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9129990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Grå, rubrik och innehåll rött streck">
    <p:bg>
      <p:bgPr>
        <a:solidFill>
          <a:srgbClr val="E4E4E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7219AED5-9BBF-DF4A-B905-A661664FF71E}"/>
              </a:ext>
            </a:extLst>
          </p:cNvPr>
          <p:cNvSpPr/>
          <p:nvPr>
            <p:custDataLst>
              <p:tags r:id="rId1"/>
            </p:custDataLst>
          </p:nvPr>
        </p:nvSpPr>
        <p:spPr>
          <a:xfrm>
            <a:off x="3175" y="0"/>
            <a:ext cx="234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5" name="Rektangel 4" descr="TagShapePrint">
            <a:extLst>
              <a:ext uri="{FF2B5EF4-FFF2-40B4-BE49-F238E27FC236}">
                <a16:creationId xmlns:a16="http://schemas.microsoft.com/office/drawing/2014/main" id="{1B2F92A3-9513-4B4D-AB40-18F40DBE2A0F}"/>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36960810-8C01-47CE-B39D-C931C2B8EC49}"/>
              </a:ext>
            </a:extLst>
          </p:cNvPr>
          <p:cNvSpPr>
            <a:spLocks noGrp="1"/>
          </p:cNvSpPr>
          <p:nvPr>
            <p:ph type="title"/>
          </p:nvPr>
        </p:nvSpPr>
        <p:spPr>
          <a:xfrm>
            <a:off x="1773388" y="1108423"/>
            <a:ext cx="8580582" cy="966397"/>
          </a:xfrm>
        </p:spPr>
        <p:txBody>
          <a:bodyPr/>
          <a:lstStyle>
            <a:lvl1pPr>
              <a:defRPr>
                <a:solidFill>
                  <a:srgbClr val="000000"/>
                </a:solidFill>
              </a:defRPr>
            </a:lvl1pPr>
          </a:lstStyle>
          <a:p>
            <a:r>
              <a:rPr lang="sv-SE"/>
              <a:t>Klicka här för att ändra 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069562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4" name="Rektangel 3" descr="TagShapePrint">
            <a:extLst>
              <a:ext uri="{FF2B5EF4-FFF2-40B4-BE49-F238E27FC236}">
                <a16:creationId xmlns:a16="http://schemas.microsoft.com/office/drawing/2014/main" id="{7C510DEE-D319-A04E-B27D-3FF422BEA5A0}"/>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8F835B8C-07AB-41CC-9E71-C4867F754040}"/>
              </a:ext>
            </a:extLst>
          </p:cNvPr>
          <p:cNvSpPr>
            <a:spLocks noGrp="1"/>
          </p:cNvSpPr>
          <p:nvPr>
            <p:ph type="title"/>
          </p:nvPr>
        </p:nvSpPr>
        <p:spPr>
          <a:xfrm>
            <a:off x="1774800" y="1368000"/>
            <a:ext cx="8582400" cy="1273968"/>
          </a:xfrm>
        </p:spPr>
        <p:txBody>
          <a:bodyPr anchor="b"/>
          <a:lstStyle>
            <a:lvl1pPr>
              <a:defRPr sz="4000">
                <a:solidFill>
                  <a:srgbClr val="000000"/>
                </a:solidFill>
              </a:defRPr>
            </a:lvl1pPr>
          </a:lstStyle>
          <a:p>
            <a:r>
              <a:rPr lang="sv-SE"/>
              <a:t>Klicka här för att ändra format</a:t>
            </a:r>
            <a:endParaRPr lang="sv-SE" dirty="0"/>
          </a:p>
        </p:txBody>
      </p:sp>
      <p:sp>
        <p:nvSpPr>
          <p:cNvPr id="3" name="Platshållare för text 2">
            <a:extLst>
              <a:ext uri="{FF2B5EF4-FFF2-40B4-BE49-F238E27FC236}">
                <a16:creationId xmlns:a16="http://schemas.microsoft.com/office/drawing/2014/main" id="{3C714B15-840F-4937-81D0-04D9058592A4}"/>
              </a:ext>
            </a:extLst>
          </p:cNvPr>
          <p:cNvSpPr>
            <a:spLocks noGrp="1"/>
          </p:cNvSpPr>
          <p:nvPr>
            <p:ph type="body" idx="1"/>
          </p:nvPr>
        </p:nvSpPr>
        <p:spPr>
          <a:xfrm>
            <a:off x="1774800" y="2673745"/>
            <a:ext cx="8582400" cy="633743"/>
          </a:xfr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Tree>
    <p:extLst>
      <p:ext uri="{BB962C8B-B14F-4D97-AF65-F5344CB8AC3E}">
        <p14:creationId xmlns:p14="http://schemas.microsoft.com/office/powerpoint/2010/main" val="19034767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Grå, endast rubrik rött streck">
    <p:bg>
      <p:bgPr>
        <a:solidFill>
          <a:srgbClr val="E4E4E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69D77567-ED22-4449-96B6-8F4BAC160BF6}"/>
              </a:ext>
            </a:extLst>
          </p:cNvPr>
          <p:cNvSpPr/>
          <p:nvPr>
            <p:custDataLst>
              <p:tags r:id="rId1"/>
            </p:custDataLst>
          </p:nvPr>
        </p:nvSpPr>
        <p:spPr>
          <a:xfrm>
            <a:off x="3175" y="0"/>
            <a:ext cx="234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4" name="Rektangel 3" descr="TagShapePrint">
            <a:extLst>
              <a:ext uri="{FF2B5EF4-FFF2-40B4-BE49-F238E27FC236}">
                <a16:creationId xmlns:a16="http://schemas.microsoft.com/office/drawing/2014/main" id="{5F65A7ED-9AEF-D34B-8098-284398D0BBC7}"/>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D2535B1B-6056-4CED-8443-F504A14CA1D0}"/>
              </a:ext>
            </a:extLst>
          </p:cNvPr>
          <p:cNvSpPr>
            <a:spLocks noGrp="1"/>
          </p:cNvSpPr>
          <p:nvPr>
            <p:ph type="title"/>
          </p:nvPr>
        </p:nvSpPr>
        <p:spPr>
          <a:xfrm>
            <a:off x="550843" y="479892"/>
            <a:ext cx="10517206" cy="516224"/>
          </a:xfrm>
        </p:spPr>
        <p:txBody>
          <a:bodyPr/>
          <a:lstStyle>
            <a:lvl1pPr>
              <a:defRPr>
                <a:solidFill>
                  <a:srgbClr val="000000"/>
                </a:solidFill>
              </a:defRPr>
            </a:lvl1pPr>
          </a:lstStyle>
          <a:p>
            <a:r>
              <a:rPr lang="sv-SE"/>
              <a:t>Klicka här för att ändra format</a:t>
            </a:r>
          </a:p>
        </p:txBody>
      </p:sp>
    </p:spTree>
    <p:extLst>
      <p:ext uri="{BB962C8B-B14F-4D97-AF65-F5344CB8AC3E}">
        <p14:creationId xmlns:p14="http://schemas.microsoft.com/office/powerpoint/2010/main" val="5689275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Grå, foto med text rött streck">
    <p:bg>
      <p:bgPr>
        <a:solidFill>
          <a:srgbClr val="E4E4E1"/>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4803FB69-DF1C-2840-A33F-C5D3086D193D}"/>
              </a:ext>
            </a:extLst>
          </p:cNvPr>
          <p:cNvSpPr/>
          <p:nvPr>
            <p:custDataLst>
              <p:tags r:id="rId1"/>
            </p:custDataLst>
          </p:nvPr>
        </p:nvSpPr>
        <p:spPr>
          <a:xfrm>
            <a:off x="3175" y="0"/>
            <a:ext cx="234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6" name="Rektangel 5" descr="TagShapePrint">
            <a:extLst>
              <a:ext uri="{FF2B5EF4-FFF2-40B4-BE49-F238E27FC236}">
                <a16:creationId xmlns:a16="http://schemas.microsoft.com/office/drawing/2014/main" id="{D1B68B10-4AD4-C146-9B1D-B0DFA5FCB0CC}"/>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C7CFCF07-ECDA-4640-B5C3-2D28D1E5348B}"/>
              </a:ext>
            </a:extLst>
          </p:cNvPr>
          <p:cNvSpPr>
            <a:spLocks noGrp="1"/>
          </p:cNvSpPr>
          <p:nvPr>
            <p:ph type="title"/>
          </p:nvPr>
        </p:nvSpPr>
        <p:spPr>
          <a:xfrm>
            <a:off x="7293162" y="1140736"/>
            <a:ext cx="4001936" cy="943824"/>
          </a:xfrm>
        </p:spPr>
        <p:txBody>
          <a:bodyPr anchor="b"/>
          <a:lstStyle>
            <a:lvl1pPr>
              <a:defRPr sz="3200">
                <a:solidFill>
                  <a:srgbClr val="000000"/>
                </a:solidFill>
              </a:defRPr>
            </a:lvl1pPr>
          </a:lstStyle>
          <a:p>
            <a:r>
              <a:rPr lang="sv-SE"/>
              <a:t>Klicka här för att ändra format</a:t>
            </a:r>
            <a:endParaRPr lang="sv-SE" dirty="0"/>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nvPr>
        </p:nvSpPr>
        <p:spPr>
          <a:xfrm>
            <a:off x="238408" y="0"/>
            <a:ext cx="5857592" cy="6857999"/>
          </a:xfrm>
          <a:solidFill>
            <a:srgbClr val="F7F7F7"/>
          </a:solidFill>
        </p:spPr>
        <p:txBody>
          <a:bodyPr rtlCol="0">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a:t>Klicka på ikonen för att lägga till en bild</a:t>
            </a:r>
            <a:endParaRPr lang="sv-SE" noProof="0"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5779099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Mörkgrå, rubrik och innehåll rött streck">
    <p:bg>
      <p:bgPr>
        <a:solidFill>
          <a:srgbClr val="4A4944"/>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1C428297-A875-AC4F-B2BA-2489C737D49C}"/>
              </a:ext>
            </a:extLst>
          </p:cNvPr>
          <p:cNvSpPr/>
          <p:nvPr>
            <p:custDataLst>
              <p:tags r:id="rId1"/>
            </p:custDataLst>
          </p:nvPr>
        </p:nvSpPr>
        <p:spPr>
          <a:xfrm>
            <a:off x="3175" y="0"/>
            <a:ext cx="234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5" name="Rektangel 4" descr="TagShapePrint">
            <a:extLst>
              <a:ext uri="{FF2B5EF4-FFF2-40B4-BE49-F238E27FC236}">
                <a16:creationId xmlns:a16="http://schemas.microsoft.com/office/drawing/2014/main" id="{76CCA47D-3284-0046-9518-EBAB66927C80}"/>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pic>
        <p:nvPicPr>
          <p:cNvPr id="6" name="Bildobjekt 11" descr="MSB Logotyp vit">
            <a:extLst>
              <a:ext uri="{FF2B5EF4-FFF2-40B4-BE49-F238E27FC236}">
                <a16:creationId xmlns:a16="http://schemas.microsoft.com/office/drawing/2014/main" id="{F4684C02-77A1-DB4A-B8FA-B76E3FB02A2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1068050" y="6296025"/>
            <a:ext cx="9525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a:extLst>
              <a:ext uri="{FF2B5EF4-FFF2-40B4-BE49-F238E27FC236}">
                <a16:creationId xmlns:a16="http://schemas.microsoft.com/office/drawing/2014/main" id="{36960810-8C01-47CE-B39D-C931C2B8EC49}"/>
              </a:ext>
            </a:extLst>
          </p:cNvPr>
          <p:cNvSpPr>
            <a:spLocks noGrp="1"/>
          </p:cNvSpPr>
          <p:nvPr>
            <p:ph type="title"/>
          </p:nvPr>
        </p:nvSpPr>
        <p:spPr>
          <a:xfrm>
            <a:off x="1773388" y="1108423"/>
            <a:ext cx="8580582" cy="966397"/>
          </a:xfrm>
        </p:spPr>
        <p:txBody>
          <a:bodyPr/>
          <a:lstStyle>
            <a:lvl1pPr>
              <a:defRPr>
                <a:solidFill>
                  <a:srgbClr val="FFFFFF"/>
                </a:solidFill>
              </a:defRPr>
            </a:lvl1pPr>
          </a:lstStyle>
          <a:p>
            <a:r>
              <a:rPr lang="sv-SE"/>
              <a:t>Klicka här för att ändra 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nvPr>
        </p:nvSpPr>
        <p:spPr>
          <a:xfrm>
            <a:off x="1773388" y="2265119"/>
            <a:ext cx="8580582" cy="3601527"/>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0075845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Mörkgrå, endast rubrik rött streck">
    <p:bg>
      <p:bgPr>
        <a:solidFill>
          <a:srgbClr val="4A4944"/>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FE77E7C2-0E22-4F4E-B3A2-100F2A636AB8}"/>
              </a:ext>
            </a:extLst>
          </p:cNvPr>
          <p:cNvSpPr/>
          <p:nvPr>
            <p:custDataLst>
              <p:tags r:id="rId1"/>
            </p:custDataLst>
          </p:nvPr>
        </p:nvSpPr>
        <p:spPr>
          <a:xfrm>
            <a:off x="3175" y="0"/>
            <a:ext cx="234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4" name="Rektangel 3" descr="TagShapePrint">
            <a:extLst>
              <a:ext uri="{FF2B5EF4-FFF2-40B4-BE49-F238E27FC236}">
                <a16:creationId xmlns:a16="http://schemas.microsoft.com/office/drawing/2014/main" id="{4107E292-42C0-CB48-B448-0F1AC5D2F968}"/>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pic>
        <p:nvPicPr>
          <p:cNvPr id="5" name="Bildobjekt 11" descr="MSB Logotyp vit">
            <a:extLst>
              <a:ext uri="{FF2B5EF4-FFF2-40B4-BE49-F238E27FC236}">
                <a16:creationId xmlns:a16="http://schemas.microsoft.com/office/drawing/2014/main" id="{F59E234B-5510-0443-A719-832E1047465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1068050" y="6296025"/>
            <a:ext cx="9525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a:extLst>
              <a:ext uri="{FF2B5EF4-FFF2-40B4-BE49-F238E27FC236}">
                <a16:creationId xmlns:a16="http://schemas.microsoft.com/office/drawing/2014/main" id="{D2535B1B-6056-4CED-8443-F504A14CA1D0}"/>
              </a:ext>
            </a:extLst>
          </p:cNvPr>
          <p:cNvSpPr>
            <a:spLocks noGrp="1"/>
          </p:cNvSpPr>
          <p:nvPr>
            <p:ph type="title"/>
          </p:nvPr>
        </p:nvSpPr>
        <p:spPr>
          <a:xfrm>
            <a:off x="550843" y="479892"/>
            <a:ext cx="10517206" cy="516224"/>
          </a:xfrm>
        </p:spPr>
        <p:txBody>
          <a:bodyPr/>
          <a:lstStyle>
            <a:lvl1pPr>
              <a:defRPr>
                <a:solidFill>
                  <a:srgbClr val="FFFFFF"/>
                </a:solidFill>
              </a:defRPr>
            </a:lvl1pPr>
          </a:lstStyle>
          <a:p>
            <a:r>
              <a:rPr lang="sv-SE"/>
              <a:t>Klicka här för att ändra format</a:t>
            </a:r>
          </a:p>
        </p:txBody>
      </p:sp>
    </p:spTree>
    <p:extLst>
      <p:ext uri="{BB962C8B-B14F-4D97-AF65-F5344CB8AC3E}">
        <p14:creationId xmlns:p14="http://schemas.microsoft.com/office/powerpoint/2010/main" val="1127389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Mörkgrå, foto med text rött streck">
    <p:bg>
      <p:bgPr>
        <a:solidFill>
          <a:srgbClr val="4A4944"/>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F277CE71-1139-D14B-8E8B-36DAB1DDCC05}"/>
              </a:ext>
            </a:extLst>
          </p:cNvPr>
          <p:cNvSpPr/>
          <p:nvPr>
            <p:custDataLst>
              <p:tags r:id="rId1"/>
            </p:custDataLst>
          </p:nvPr>
        </p:nvSpPr>
        <p:spPr>
          <a:xfrm>
            <a:off x="3175" y="0"/>
            <a:ext cx="234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6" name="Rektangel 5" descr="TagShapePrint">
            <a:extLst>
              <a:ext uri="{FF2B5EF4-FFF2-40B4-BE49-F238E27FC236}">
                <a16:creationId xmlns:a16="http://schemas.microsoft.com/office/drawing/2014/main" id="{569F7668-A500-7847-BD45-236C25E2632C}"/>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pic>
        <p:nvPicPr>
          <p:cNvPr id="8" name="Bildobjekt 11" descr="MSB Logotyp vit">
            <a:extLst>
              <a:ext uri="{FF2B5EF4-FFF2-40B4-BE49-F238E27FC236}">
                <a16:creationId xmlns:a16="http://schemas.microsoft.com/office/drawing/2014/main" id="{1A4DA3D6-4AC9-8D46-8389-B0C78A0114E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1068050" y="6296025"/>
            <a:ext cx="9525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a:extLst>
              <a:ext uri="{FF2B5EF4-FFF2-40B4-BE49-F238E27FC236}">
                <a16:creationId xmlns:a16="http://schemas.microsoft.com/office/drawing/2014/main" id="{C7CFCF07-ECDA-4640-B5C3-2D28D1E5348B}"/>
              </a:ext>
            </a:extLst>
          </p:cNvPr>
          <p:cNvSpPr>
            <a:spLocks noGrp="1"/>
          </p:cNvSpPr>
          <p:nvPr>
            <p:ph type="title"/>
          </p:nvPr>
        </p:nvSpPr>
        <p:spPr>
          <a:xfrm>
            <a:off x="7293162" y="1140736"/>
            <a:ext cx="4001936" cy="943824"/>
          </a:xfrm>
        </p:spPr>
        <p:txBody>
          <a:bodyPr anchor="b"/>
          <a:lstStyle>
            <a:lvl1pPr>
              <a:defRPr sz="3200">
                <a:solidFill>
                  <a:srgbClr val="FFFFFF"/>
                </a:solidFill>
              </a:defRPr>
            </a:lvl1pPr>
          </a:lstStyle>
          <a:p>
            <a:r>
              <a:rPr lang="sv-SE"/>
              <a:t>Klicka här för att ändra format</a:t>
            </a:r>
            <a:endParaRPr lang="sv-SE" dirty="0"/>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nvPr>
        </p:nvSpPr>
        <p:spPr>
          <a:xfrm>
            <a:off x="238408" y="0"/>
            <a:ext cx="5857592" cy="6857999"/>
          </a:xfrm>
          <a:solidFill>
            <a:srgbClr val="F7F7F7"/>
          </a:solidFill>
        </p:spPr>
        <p:txBody>
          <a:bodyPr rtlCol="0">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a:t>Klicka på ikonen för att lägga till en bild</a:t>
            </a:r>
            <a:endParaRPr lang="sv-SE" noProof="0"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nvPr>
        </p:nvSpPr>
        <p:spPr>
          <a:xfrm>
            <a:off x="7293162" y="2258402"/>
            <a:ext cx="4002087" cy="383381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2981487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Rubrik och innehåll lila strec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4C82C351-9774-0C47-AD04-AD508E23A410}"/>
              </a:ext>
            </a:extLst>
          </p:cNvPr>
          <p:cNvSpPr/>
          <p:nvPr>
            <p:custDataLst>
              <p:tags r:id="rId1"/>
            </p:custDataLst>
          </p:nvPr>
        </p:nvSpPr>
        <p:spPr>
          <a:xfrm>
            <a:off x="3175" y="0"/>
            <a:ext cx="2349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5" name="Rektangel 4" descr="TagShapePrint">
            <a:extLst>
              <a:ext uri="{FF2B5EF4-FFF2-40B4-BE49-F238E27FC236}">
                <a16:creationId xmlns:a16="http://schemas.microsoft.com/office/drawing/2014/main" id="{0A5B7720-0C37-6A43-8E15-633354E513EB}"/>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36960810-8C01-47CE-B39D-C931C2B8EC49}"/>
              </a:ext>
            </a:extLst>
          </p:cNvPr>
          <p:cNvSpPr>
            <a:spLocks noGrp="1"/>
          </p:cNvSpPr>
          <p:nvPr>
            <p:ph type="title"/>
          </p:nvPr>
        </p:nvSpPr>
        <p:spPr>
          <a:xfrm>
            <a:off x="1773388" y="1108423"/>
            <a:ext cx="8580582" cy="966397"/>
          </a:xfrm>
        </p:spPr>
        <p:txBody>
          <a:bodyPr/>
          <a:lstStyle>
            <a:lvl1pPr>
              <a:defRPr>
                <a:solidFill>
                  <a:srgbClr val="000000"/>
                </a:solidFill>
              </a:defRPr>
            </a:lvl1pPr>
          </a:lstStyle>
          <a:p>
            <a:r>
              <a:rPr lang="sv-SE"/>
              <a:t>Klicka här för att ändra 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7631463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Endast rubrik lila strec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662CFCA-2FE6-6E45-A8AE-488CF0586E4F}"/>
              </a:ext>
            </a:extLst>
          </p:cNvPr>
          <p:cNvSpPr/>
          <p:nvPr>
            <p:custDataLst>
              <p:tags r:id="rId1"/>
            </p:custDataLst>
          </p:nvPr>
        </p:nvSpPr>
        <p:spPr>
          <a:xfrm>
            <a:off x="3175" y="0"/>
            <a:ext cx="2349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4" name="Rektangel 3" descr="TagShapePrint">
            <a:extLst>
              <a:ext uri="{FF2B5EF4-FFF2-40B4-BE49-F238E27FC236}">
                <a16:creationId xmlns:a16="http://schemas.microsoft.com/office/drawing/2014/main" id="{937CDF56-8289-424B-8FB4-8B92F5F70C80}"/>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D2535B1B-6056-4CED-8443-F504A14CA1D0}"/>
              </a:ext>
            </a:extLst>
          </p:cNvPr>
          <p:cNvSpPr>
            <a:spLocks noGrp="1"/>
          </p:cNvSpPr>
          <p:nvPr>
            <p:ph type="title"/>
          </p:nvPr>
        </p:nvSpPr>
        <p:spPr>
          <a:xfrm>
            <a:off x="550843" y="479892"/>
            <a:ext cx="10517206" cy="516224"/>
          </a:xfrm>
        </p:spPr>
        <p:txBody>
          <a:bodyPr/>
          <a:lstStyle>
            <a:lvl1pPr>
              <a:defRPr>
                <a:solidFill>
                  <a:srgbClr val="000000"/>
                </a:solidFill>
              </a:defRPr>
            </a:lvl1pPr>
          </a:lstStyle>
          <a:p>
            <a:r>
              <a:rPr lang="sv-SE"/>
              <a:t>Klicka här för att ändra format</a:t>
            </a:r>
          </a:p>
        </p:txBody>
      </p:sp>
    </p:spTree>
    <p:extLst>
      <p:ext uri="{BB962C8B-B14F-4D97-AF65-F5344CB8AC3E}">
        <p14:creationId xmlns:p14="http://schemas.microsoft.com/office/powerpoint/2010/main" val="4257949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oto med text lila streck">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AB252927-1094-8F40-9CCA-38E4882E0FD2}"/>
              </a:ext>
            </a:extLst>
          </p:cNvPr>
          <p:cNvSpPr/>
          <p:nvPr>
            <p:custDataLst>
              <p:tags r:id="rId1"/>
            </p:custDataLst>
          </p:nvPr>
        </p:nvSpPr>
        <p:spPr>
          <a:xfrm>
            <a:off x="3175" y="0"/>
            <a:ext cx="2349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6" name="Rektangel 5" descr="TagShapePrint">
            <a:extLst>
              <a:ext uri="{FF2B5EF4-FFF2-40B4-BE49-F238E27FC236}">
                <a16:creationId xmlns:a16="http://schemas.microsoft.com/office/drawing/2014/main" id="{0EA2D5CA-597B-3642-8597-51BA084F1746}"/>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C7CFCF07-ECDA-4640-B5C3-2D28D1E5348B}"/>
              </a:ext>
            </a:extLst>
          </p:cNvPr>
          <p:cNvSpPr>
            <a:spLocks noGrp="1"/>
          </p:cNvSpPr>
          <p:nvPr>
            <p:ph type="title"/>
          </p:nvPr>
        </p:nvSpPr>
        <p:spPr>
          <a:xfrm>
            <a:off x="7293162" y="1140736"/>
            <a:ext cx="4001936" cy="943824"/>
          </a:xfrm>
        </p:spPr>
        <p:txBody>
          <a:bodyPr anchor="b"/>
          <a:lstStyle>
            <a:lvl1pPr>
              <a:defRPr sz="3200">
                <a:solidFill>
                  <a:srgbClr val="000000"/>
                </a:solidFill>
              </a:defRPr>
            </a:lvl1pPr>
          </a:lstStyle>
          <a:p>
            <a:r>
              <a:rPr lang="sv-SE"/>
              <a:t>Klicka här för att ändra format</a:t>
            </a:r>
            <a:endParaRPr lang="sv-SE" dirty="0"/>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nvPr>
        </p:nvSpPr>
        <p:spPr>
          <a:xfrm>
            <a:off x="238408" y="0"/>
            <a:ext cx="5857592" cy="6857999"/>
          </a:xfrm>
          <a:solidFill>
            <a:srgbClr val="F7F7F7"/>
          </a:solidFill>
        </p:spPr>
        <p:txBody>
          <a:bodyPr rtlCol="0">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a:t>Klicka på ikonen för att lägga till en bild</a:t>
            </a:r>
            <a:endParaRPr lang="sv-SE" noProof="0"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3921505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Grå, rubrik och innehåll lila streck">
    <p:bg>
      <p:bgPr>
        <a:solidFill>
          <a:srgbClr val="E4E4E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7263A54D-1C16-FF4E-B220-EEE89CDF00C3}"/>
              </a:ext>
            </a:extLst>
          </p:cNvPr>
          <p:cNvSpPr/>
          <p:nvPr>
            <p:custDataLst>
              <p:tags r:id="rId1"/>
            </p:custDataLst>
          </p:nvPr>
        </p:nvSpPr>
        <p:spPr>
          <a:xfrm>
            <a:off x="3175" y="0"/>
            <a:ext cx="2349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5" name="Rektangel 4" descr="TagShapePrint">
            <a:extLst>
              <a:ext uri="{FF2B5EF4-FFF2-40B4-BE49-F238E27FC236}">
                <a16:creationId xmlns:a16="http://schemas.microsoft.com/office/drawing/2014/main" id="{13602BF8-AA8B-A447-A8D2-4FD31ED576C5}"/>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36960810-8C01-47CE-B39D-C931C2B8EC49}"/>
              </a:ext>
            </a:extLst>
          </p:cNvPr>
          <p:cNvSpPr>
            <a:spLocks noGrp="1"/>
          </p:cNvSpPr>
          <p:nvPr>
            <p:ph type="title"/>
          </p:nvPr>
        </p:nvSpPr>
        <p:spPr>
          <a:xfrm>
            <a:off x="1773388" y="1108423"/>
            <a:ext cx="8580582" cy="966397"/>
          </a:xfrm>
        </p:spPr>
        <p:txBody>
          <a:bodyPr/>
          <a:lstStyle>
            <a:lvl1pPr>
              <a:defRPr>
                <a:solidFill>
                  <a:srgbClr val="000000"/>
                </a:solidFill>
              </a:defRPr>
            </a:lvl1pPr>
          </a:lstStyle>
          <a:p>
            <a:r>
              <a:rPr lang="sv-SE"/>
              <a:t>Klicka här för att ändra 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0391938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Grå, endast rubrik lila streck">
    <p:bg>
      <p:bgPr>
        <a:solidFill>
          <a:srgbClr val="E4E4E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57ECC643-8D15-3249-99AB-7B00102C4B80}"/>
              </a:ext>
            </a:extLst>
          </p:cNvPr>
          <p:cNvSpPr/>
          <p:nvPr>
            <p:custDataLst>
              <p:tags r:id="rId1"/>
            </p:custDataLst>
          </p:nvPr>
        </p:nvSpPr>
        <p:spPr>
          <a:xfrm>
            <a:off x="3175" y="0"/>
            <a:ext cx="2349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4" name="Rektangel 3" descr="TagShapePrint">
            <a:extLst>
              <a:ext uri="{FF2B5EF4-FFF2-40B4-BE49-F238E27FC236}">
                <a16:creationId xmlns:a16="http://schemas.microsoft.com/office/drawing/2014/main" id="{F583BBC5-C431-BD48-8ECB-AFAE5AABEA75}"/>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D2535B1B-6056-4CED-8443-F504A14CA1D0}"/>
              </a:ext>
            </a:extLst>
          </p:cNvPr>
          <p:cNvSpPr>
            <a:spLocks noGrp="1"/>
          </p:cNvSpPr>
          <p:nvPr>
            <p:ph type="title"/>
          </p:nvPr>
        </p:nvSpPr>
        <p:spPr>
          <a:xfrm>
            <a:off x="550843" y="479892"/>
            <a:ext cx="10517206" cy="516224"/>
          </a:xfrm>
        </p:spPr>
        <p:txBody>
          <a:bodyPr/>
          <a:lstStyle>
            <a:lvl1pPr>
              <a:defRPr>
                <a:solidFill>
                  <a:srgbClr val="000000"/>
                </a:solidFill>
              </a:defRPr>
            </a:lvl1pPr>
          </a:lstStyle>
          <a:p>
            <a:r>
              <a:rPr lang="sv-SE"/>
              <a:t>Klicka här för att ändra format</a:t>
            </a:r>
          </a:p>
        </p:txBody>
      </p:sp>
    </p:spTree>
    <p:extLst>
      <p:ext uri="{BB962C8B-B14F-4D97-AF65-F5344CB8AC3E}">
        <p14:creationId xmlns:p14="http://schemas.microsoft.com/office/powerpoint/2010/main" val="2431187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vå delar">
    <p:spTree>
      <p:nvGrpSpPr>
        <p:cNvPr id="1" name=""/>
        <p:cNvGrpSpPr/>
        <p:nvPr/>
      </p:nvGrpSpPr>
      <p:grpSpPr>
        <a:xfrm>
          <a:off x="0" y="0"/>
          <a:ext cx="0" cy="0"/>
          <a:chOff x="0" y="0"/>
          <a:chExt cx="0" cy="0"/>
        </a:xfrm>
      </p:grpSpPr>
      <p:sp>
        <p:nvSpPr>
          <p:cNvPr id="5" name="Rektangel 4" descr="TagShapePrint">
            <a:extLst>
              <a:ext uri="{FF2B5EF4-FFF2-40B4-BE49-F238E27FC236}">
                <a16:creationId xmlns:a16="http://schemas.microsoft.com/office/drawing/2014/main" id="{16769325-5B08-884A-9F50-101EF099E058}"/>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35B0D984-7330-426D-813B-46AAE15059F8}"/>
              </a:ext>
            </a:extLst>
          </p:cNvPr>
          <p:cNvSpPr>
            <a:spLocks noGrp="1"/>
          </p:cNvSpPr>
          <p:nvPr>
            <p:ph type="title"/>
          </p:nvPr>
        </p:nvSpPr>
        <p:spPr>
          <a:xfrm>
            <a:off x="1773388" y="1108423"/>
            <a:ext cx="8580582" cy="966397"/>
          </a:xfrm>
        </p:spPr>
        <p:txBody>
          <a:bodyPr/>
          <a:lstStyle>
            <a:lvl1pPr>
              <a:defRPr>
                <a:solidFill>
                  <a:srgbClr val="000000"/>
                </a:solidFill>
              </a:defRPr>
            </a:lvl1pPr>
          </a:lstStyle>
          <a:p>
            <a:r>
              <a:rPr lang="sv-SE"/>
              <a:t>Klicka här för att ändra format</a:t>
            </a:r>
          </a:p>
        </p:txBody>
      </p:sp>
      <p:sp>
        <p:nvSpPr>
          <p:cNvPr id="3" name="Platshållare för innehåll 2">
            <a:extLst>
              <a:ext uri="{FF2B5EF4-FFF2-40B4-BE49-F238E27FC236}">
                <a16:creationId xmlns:a16="http://schemas.microsoft.com/office/drawing/2014/main" id="{72A5FEE3-4F44-4EF8-BB58-7C6B9EE46DC0}"/>
              </a:ext>
            </a:extLst>
          </p:cNvPr>
          <p:cNvSpPr>
            <a:spLocks noGrp="1"/>
          </p:cNvSpPr>
          <p:nvPr>
            <p:ph sz="half" idx="1"/>
          </p:nvPr>
        </p:nvSpPr>
        <p:spPr>
          <a:xfrm>
            <a:off x="1773387" y="2265118"/>
            <a:ext cx="4131654" cy="383400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D9E75873-11EA-475C-9688-F58B035842BF}"/>
              </a:ext>
            </a:extLst>
          </p:cNvPr>
          <p:cNvSpPr>
            <a:spLocks noGrp="1"/>
          </p:cNvSpPr>
          <p:nvPr>
            <p:ph sz="half" idx="2"/>
          </p:nvPr>
        </p:nvSpPr>
        <p:spPr>
          <a:xfrm>
            <a:off x="6222316" y="2265118"/>
            <a:ext cx="4131654" cy="383400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6323274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Grå, foto med text lila streck">
    <p:bg>
      <p:bgPr>
        <a:solidFill>
          <a:srgbClr val="E4E4E1"/>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8BF79F20-E1E8-334F-A9DF-5BFE3E732D41}"/>
              </a:ext>
            </a:extLst>
          </p:cNvPr>
          <p:cNvSpPr/>
          <p:nvPr>
            <p:custDataLst>
              <p:tags r:id="rId1"/>
            </p:custDataLst>
          </p:nvPr>
        </p:nvSpPr>
        <p:spPr>
          <a:xfrm>
            <a:off x="3175" y="0"/>
            <a:ext cx="2349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6" name="Rektangel 5" descr="TagShapePrint">
            <a:extLst>
              <a:ext uri="{FF2B5EF4-FFF2-40B4-BE49-F238E27FC236}">
                <a16:creationId xmlns:a16="http://schemas.microsoft.com/office/drawing/2014/main" id="{FF6ECF83-FE5C-584D-8CA6-10F38B9907D1}"/>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C7CFCF07-ECDA-4640-B5C3-2D28D1E5348B}"/>
              </a:ext>
            </a:extLst>
          </p:cNvPr>
          <p:cNvSpPr>
            <a:spLocks noGrp="1"/>
          </p:cNvSpPr>
          <p:nvPr>
            <p:ph type="title"/>
          </p:nvPr>
        </p:nvSpPr>
        <p:spPr>
          <a:xfrm>
            <a:off x="7293162" y="1140736"/>
            <a:ext cx="4001936" cy="943824"/>
          </a:xfrm>
        </p:spPr>
        <p:txBody>
          <a:bodyPr anchor="b"/>
          <a:lstStyle>
            <a:lvl1pPr>
              <a:defRPr sz="3200">
                <a:solidFill>
                  <a:srgbClr val="000000"/>
                </a:solidFill>
              </a:defRPr>
            </a:lvl1pPr>
          </a:lstStyle>
          <a:p>
            <a:r>
              <a:rPr lang="sv-SE"/>
              <a:t>Klicka här för att ändra format</a:t>
            </a:r>
            <a:endParaRPr lang="sv-SE" dirty="0"/>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nvPr>
        </p:nvSpPr>
        <p:spPr>
          <a:xfrm>
            <a:off x="238408" y="0"/>
            <a:ext cx="5857592" cy="6857999"/>
          </a:xfrm>
          <a:solidFill>
            <a:srgbClr val="F7F7F7"/>
          </a:solidFill>
        </p:spPr>
        <p:txBody>
          <a:bodyPr rtlCol="0">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a:t>Klicka på ikonen för att lägga till en bild</a:t>
            </a:r>
            <a:endParaRPr lang="sv-SE" noProof="0"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3052066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Mörkgrå, foto med text lila streck">
    <p:bg>
      <p:bgPr>
        <a:solidFill>
          <a:srgbClr val="4A4944"/>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E413AC8-BEEF-C64C-8A5C-5870092990AF}"/>
              </a:ext>
            </a:extLst>
          </p:cNvPr>
          <p:cNvSpPr/>
          <p:nvPr>
            <p:custDataLst>
              <p:tags r:id="rId1"/>
            </p:custDataLst>
          </p:nvPr>
        </p:nvSpPr>
        <p:spPr>
          <a:xfrm>
            <a:off x="3175" y="0"/>
            <a:ext cx="2349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6" name="Rektangel 5" descr="TagShapePrint">
            <a:extLst>
              <a:ext uri="{FF2B5EF4-FFF2-40B4-BE49-F238E27FC236}">
                <a16:creationId xmlns:a16="http://schemas.microsoft.com/office/drawing/2014/main" id="{BF004BEF-DF37-BF43-AF60-B9C0248CB3DA}"/>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pic>
        <p:nvPicPr>
          <p:cNvPr id="8" name="Bildobjekt 11" descr="MSB Logotyp vit">
            <a:extLst>
              <a:ext uri="{FF2B5EF4-FFF2-40B4-BE49-F238E27FC236}">
                <a16:creationId xmlns:a16="http://schemas.microsoft.com/office/drawing/2014/main" id="{6D847E8C-1495-DA40-B85A-60B295673FB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1068050" y="6296025"/>
            <a:ext cx="9525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a:extLst>
              <a:ext uri="{FF2B5EF4-FFF2-40B4-BE49-F238E27FC236}">
                <a16:creationId xmlns:a16="http://schemas.microsoft.com/office/drawing/2014/main" id="{C7CFCF07-ECDA-4640-B5C3-2D28D1E5348B}"/>
              </a:ext>
            </a:extLst>
          </p:cNvPr>
          <p:cNvSpPr>
            <a:spLocks noGrp="1"/>
          </p:cNvSpPr>
          <p:nvPr>
            <p:ph type="title"/>
          </p:nvPr>
        </p:nvSpPr>
        <p:spPr>
          <a:xfrm>
            <a:off x="7293162" y="1140736"/>
            <a:ext cx="4001936" cy="943824"/>
          </a:xfrm>
        </p:spPr>
        <p:txBody>
          <a:bodyPr anchor="b"/>
          <a:lstStyle>
            <a:lvl1pPr>
              <a:defRPr sz="3200">
                <a:solidFill>
                  <a:srgbClr val="FFFFFF"/>
                </a:solidFill>
              </a:defRPr>
            </a:lvl1pPr>
          </a:lstStyle>
          <a:p>
            <a:r>
              <a:rPr lang="sv-SE"/>
              <a:t>Klicka här för att ändra format</a:t>
            </a:r>
            <a:endParaRPr lang="sv-SE" dirty="0"/>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nvPr>
        </p:nvSpPr>
        <p:spPr>
          <a:xfrm>
            <a:off x="238408" y="0"/>
            <a:ext cx="5857592" cy="6857999"/>
          </a:xfrm>
          <a:solidFill>
            <a:srgbClr val="F7F7F7"/>
          </a:solidFill>
        </p:spPr>
        <p:txBody>
          <a:bodyPr rtlCol="0">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a:t>Klicka på ikonen för att lägga till en bild</a:t>
            </a:r>
            <a:endParaRPr lang="sv-SE" noProof="0"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nvPr>
        </p:nvSpPr>
        <p:spPr>
          <a:xfrm>
            <a:off x="7293162" y="2258402"/>
            <a:ext cx="4002087" cy="383381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130351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3" name="Rektangel 2" descr="TagShapePrint">
            <a:extLst>
              <a:ext uri="{FF2B5EF4-FFF2-40B4-BE49-F238E27FC236}">
                <a16:creationId xmlns:a16="http://schemas.microsoft.com/office/drawing/2014/main" id="{CFBDB022-C0DB-9A47-83B0-232CB48FBF6C}"/>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D2535B1B-6056-4CED-8443-F504A14CA1D0}"/>
              </a:ext>
            </a:extLst>
          </p:cNvPr>
          <p:cNvSpPr>
            <a:spLocks noGrp="1"/>
          </p:cNvSpPr>
          <p:nvPr>
            <p:ph type="title"/>
          </p:nvPr>
        </p:nvSpPr>
        <p:spPr>
          <a:xfrm>
            <a:off x="550843" y="479892"/>
            <a:ext cx="10517206" cy="516224"/>
          </a:xfrm>
        </p:spPr>
        <p:txBody>
          <a:bodyPr/>
          <a:lstStyle>
            <a:lvl1pPr>
              <a:defRPr>
                <a:solidFill>
                  <a:srgbClr val="000000"/>
                </a:solidFill>
              </a:defRPr>
            </a:lvl1pPr>
          </a:lstStyle>
          <a:p>
            <a:r>
              <a:rPr lang="sv-SE"/>
              <a:t>Klicka här för att ändra format</a:t>
            </a:r>
          </a:p>
        </p:txBody>
      </p:sp>
    </p:spTree>
    <p:extLst>
      <p:ext uri="{BB962C8B-B14F-4D97-AF65-F5344CB8AC3E}">
        <p14:creationId xmlns:p14="http://schemas.microsoft.com/office/powerpoint/2010/main" val="2102415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ktangel 1" descr="TagShapePrint">
            <a:extLst>
              <a:ext uri="{FF2B5EF4-FFF2-40B4-BE49-F238E27FC236}">
                <a16:creationId xmlns:a16="http://schemas.microsoft.com/office/drawing/2014/main" id="{A3E0D81C-A547-A645-ABBC-17AB1289BEEE}"/>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Tree>
    <p:extLst>
      <p:ext uri="{BB962C8B-B14F-4D97-AF65-F5344CB8AC3E}">
        <p14:creationId xmlns:p14="http://schemas.microsoft.com/office/powerpoint/2010/main" val="1708237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Foto med text">
    <p:spTree>
      <p:nvGrpSpPr>
        <p:cNvPr id="1" name=""/>
        <p:cNvGrpSpPr/>
        <p:nvPr/>
      </p:nvGrpSpPr>
      <p:grpSpPr>
        <a:xfrm>
          <a:off x="0" y="0"/>
          <a:ext cx="0" cy="0"/>
          <a:chOff x="0" y="0"/>
          <a:chExt cx="0" cy="0"/>
        </a:xfrm>
      </p:grpSpPr>
      <p:sp>
        <p:nvSpPr>
          <p:cNvPr id="5" name="Rektangel 4" descr="TagShapePrint">
            <a:extLst>
              <a:ext uri="{FF2B5EF4-FFF2-40B4-BE49-F238E27FC236}">
                <a16:creationId xmlns:a16="http://schemas.microsoft.com/office/drawing/2014/main" id="{6C5832B0-D5C2-F440-B9E0-F4A025FA2865}"/>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C7CFCF07-ECDA-4640-B5C3-2D28D1E5348B}"/>
              </a:ext>
            </a:extLst>
          </p:cNvPr>
          <p:cNvSpPr>
            <a:spLocks noGrp="1"/>
          </p:cNvSpPr>
          <p:nvPr>
            <p:ph type="title"/>
          </p:nvPr>
        </p:nvSpPr>
        <p:spPr>
          <a:xfrm>
            <a:off x="7293162" y="1140736"/>
            <a:ext cx="4001936" cy="943824"/>
          </a:xfrm>
        </p:spPr>
        <p:txBody>
          <a:bodyPr anchor="b"/>
          <a:lstStyle>
            <a:lvl1pPr>
              <a:defRPr sz="3200">
                <a:solidFill>
                  <a:srgbClr val="000000"/>
                </a:solidFill>
              </a:defRPr>
            </a:lvl1pPr>
          </a:lstStyle>
          <a:p>
            <a:r>
              <a:rPr lang="sv-SE"/>
              <a:t>Klicka här för att ändra format</a:t>
            </a:r>
            <a:endParaRPr lang="sv-SE" dirty="0"/>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nvPr>
        </p:nvSpPr>
        <p:spPr>
          <a:xfrm>
            <a:off x="0" y="0"/>
            <a:ext cx="6096000" cy="6857999"/>
          </a:xfrm>
          <a:solidFill>
            <a:srgbClr val="F7F7F7"/>
          </a:solidFill>
        </p:spPr>
        <p:txBody>
          <a:bodyPr rtlCol="0">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a:t>Klicka på ikonen för att lägga till en bild</a:t>
            </a:r>
            <a:endParaRPr lang="sv-SE" noProof="0"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833371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Grå, rubrik och innehåll">
    <p:bg>
      <p:bgPr>
        <a:solidFill>
          <a:srgbClr val="E4E4E1"/>
        </a:solidFill>
        <a:effectLst/>
      </p:bgPr>
    </p:bg>
    <p:spTree>
      <p:nvGrpSpPr>
        <p:cNvPr id="1" name=""/>
        <p:cNvGrpSpPr/>
        <p:nvPr/>
      </p:nvGrpSpPr>
      <p:grpSpPr>
        <a:xfrm>
          <a:off x="0" y="0"/>
          <a:ext cx="0" cy="0"/>
          <a:chOff x="0" y="0"/>
          <a:chExt cx="0" cy="0"/>
        </a:xfrm>
      </p:grpSpPr>
      <p:sp>
        <p:nvSpPr>
          <p:cNvPr id="4" name="Rektangel 3" descr="TagShapePrint">
            <a:extLst>
              <a:ext uri="{FF2B5EF4-FFF2-40B4-BE49-F238E27FC236}">
                <a16:creationId xmlns:a16="http://schemas.microsoft.com/office/drawing/2014/main" id="{55180B70-F889-AB4F-9BCB-968930153BCC}"/>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36960810-8C01-47CE-B39D-C931C2B8EC49}"/>
              </a:ext>
            </a:extLst>
          </p:cNvPr>
          <p:cNvSpPr>
            <a:spLocks noGrp="1"/>
          </p:cNvSpPr>
          <p:nvPr>
            <p:ph type="title"/>
          </p:nvPr>
        </p:nvSpPr>
        <p:spPr>
          <a:xfrm>
            <a:off x="1773388" y="1108423"/>
            <a:ext cx="8580582" cy="966397"/>
          </a:xfrm>
        </p:spPr>
        <p:txBody>
          <a:bodyPr/>
          <a:lstStyle>
            <a:lvl1pPr>
              <a:defRPr>
                <a:solidFill>
                  <a:srgbClr val="000000"/>
                </a:solidFill>
              </a:defRPr>
            </a:lvl1pPr>
          </a:lstStyle>
          <a:p>
            <a:r>
              <a:rPr lang="sv-SE"/>
              <a:t>Klicka här för att ändra format</a:t>
            </a:r>
            <a:endParaRPr lang="sv-SE" dirty="0"/>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506088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Grå, avsnittsrubrik">
    <p:bg>
      <p:bgPr>
        <a:solidFill>
          <a:srgbClr val="E4E4E1"/>
        </a:solidFill>
        <a:effectLst/>
      </p:bgPr>
    </p:bg>
    <p:spTree>
      <p:nvGrpSpPr>
        <p:cNvPr id="1" name=""/>
        <p:cNvGrpSpPr/>
        <p:nvPr/>
      </p:nvGrpSpPr>
      <p:grpSpPr>
        <a:xfrm>
          <a:off x="0" y="0"/>
          <a:ext cx="0" cy="0"/>
          <a:chOff x="0" y="0"/>
          <a:chExt cx="0" cy="0"/>
        </a:xfrm>
      </p:grpSpPr>
      <p:sp>
        <p:nvSpPr>
          <p:cNvPr id="4" name="Rektangel 3" descr="TagShapePrint">
            <a:extLst>
              <a:ext uri="{FF2B5EF4-FFF2-40B4-BE49-F238E27FC236}">
                <a16:creationId xmlns:a16="http://schemas.microsoft.com/office/drawing/2014/main" id="{47459335-45FF-F048-8454-7643DA5A29CB}"/>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8F835B8C-07AB-41CC-9E71-C4867F754040}"/>
              </a:ext>
            </a:extLst>
          </p:cNvPr>
          <p:cNvSpPr>
            <a:spLocks noGrp="1"/>
          </p:cNvSpPr>
          <p:nvPr>
            <p:ph type="title"/>
          </p:nvPr>
        </p:nvSpPr>
        <p:spPr>
          <a:xfrm>
            <a:off x="1774800" y="1368000"/>
            <a:ext cx="8582400" cy="1273968"/>
          </a:xfrm>
        </p:spPr>
        <p:txBody>
          <a:bodyPr anchor="b"/>
          <a:lstStyle>
            <a:lvl1pPr>
              <a:defRPr sz="4000">
                <a:solidFill>
                  <a:srgbClr val="000000"/>
                </a:solidFill>
              </a:defRPr>
            </a:lvl1pPr>
          </a:lstStyle>
          <a:p>
            <a:r>
              <a:rPr lang="sv-SE"/>
              <a:t>Klicka här för att ändra format</a:t>
            </a:r>
            <a:endParaRPr lang="sv-SE" dirty="0"/>
          </a:p>
        </p:txBody>
      </p:sp>
      <p:sp>
        <p:nvSpPr>
          <p:cNvPr id="3" name="Platshållare för text 2">
            <a:extLst>
              <a:ext uri="{FF2B5EF4-FFF2-40B4-BE49-F238E27FC236}">
                <a16:creationId xmlns:a16="http://schemas.microsoft.com/office/drawing/2014/main" id="{3C714B15-840F-4937-81D0-04D9058592A4}"/>
              </a:ext>
            </a:extLst>
          </p:cNvPr>
          <p:cNvSpPr>
            <a:spLocks noGrp="1"/>
          </p:cNvSpPr>
          <p:nvPr>
            <p:ph type="body" idx="1"/>
          </p:nvPr>
        </p:nvSpPr>
        <p:spPr>
          <a:xfrm>
            <a:off x="1774800" y="2673745"/>
            <a:ext cx="8582400" cy="633743"/>
          </a:xfr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Tree>
    <p:extLst>
      <p:ext uri="{BB962C8B-B14F-4D97-AF65-F5344CB8AC3E}">
        <p14:creationId xmlns:p14="http://schemas.microsoft.com/office/powerpoint/2010/main" val="289253710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47" Type="http://schemas.openxmlformats.org/officeDocument/2006/relationships/tags" Target="../tags/tag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ags" Target="../tags/tag4.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ags" Target="../tags/tag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ags" Target="../tags/tag1.xml"/><Relationship Id="rId48" Type="http://schemas.openxmlformats.org/officeDocument/2006/relationships/tags" Target="../tags/tag6.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Platshållare för rubrik 1">
            <a:extLst>
              <a:ext uri="{FF2B5EF4-FFF2-40B4-BE49-F238E27FC236}">
                <a16:creationId xmlns:a16="http://schemas.microsoft.com/office/drawing/2014/main" id="{DB53A49D-8CF9-764A-AF3E-98A6B4BA950E}"/>
              </a:ext>
            </a:extLst>
          </p:cNvPr>
          <p:cNvSpPr>
            <a:spLocks noGrp="1"/>
          </p:cNvSpPr>
          <p:nvPr>
            <p:ph type="title"/>
            <p:custDataLst>
              <p:tags r:id="rId43"/>
            </p:custDataLst>
          </p:nvPr>
        </p:nvSpPr>
        <p:spPr bwMode="auto">
          <a:xfrm>
            <a:off x="1773238" y="1108075"/>
            <a:ext cx="8580437"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mall för rubrikformat</a:t>
            </a:r>
          </a:p>
        </p:txBody>
      </p:sp>
      <p:sp>
        <p:nvSpPr>
          <p:cNvPr id="1027" name="Platshållare för text 2">
            <a:extLst>
              <a:ext uri="{FF2B5EF4-FFF2-40B4-BE49-F238E27FC236}">
                <a16:creationId xmlns:a16="http://schemas.microsoft.com/office/drawing/2014/main" id="{E6F8E1EE-634A-6C4A-AA8E-967FCEE62376}"/>
              </a:ext>
            </a:extLst>
          </p:cNvPr>
          <p:cNvSpPr>
            <a:spLocks noGrp="1"/>
          </p:cNvSpPr>
          <p:nvPr>
            <p:ph type="body" idx="1"/>
            <p:custDataLst>
              <p:tags r:id="rId44"/>
            </p:custDataLst>
          </p:nvPr>
        </p:nvSpPr>
        <p:spPr bwMode="auto">
          <a:xfrm>
            <a:off x="1773238" y="2265363"/>
            <a:ext cx="8580437" cy="360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Redigera format för bakgrundstext</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BF95B3C8-56E1-4799-9EF1-0E2899D19799}"/>
              </a:ext>
            </a:extLst>
          </p:cNvPr>
          <p:cNvSpPr>
            <a:spLocks noGrp="1"/>
          </p:cNvSpPr>
          <p:nvPr>
            <p:ph type="dt" sz="half" idx="2"/>
            <p:custDataLst>
              <p:tags r:id="rId45"/>
            </p:custDataLst>
          </p:nvPr>
        </p:nvSpPr>
        <p:spPr>
          <a:xfrm>
            <a:off x="838200" y="6356350"/>
            <a:ext cx="1419225"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898989"/>
                </a:solidFill>
                <a:latin typeface="+mn-lt"/>
              </a:defRPr>
            </a:lvl1pPr>
          </a:lstStyle>
          <a:p>
            <a:pPr>
              <a:defRPr/>
            </a:pPr>
            <a:fld id="{DFB351E9-1F75-784C-ACAD-138D46A4AC7C}" type="datetimeFigureOut">
              <a:rPr lang="sv-SE"/>
              <a:pPr>
                <a:defRPr/>
              </a:pPr>
              <a:t>2020-01-20</a:t>
            </a:fld>
            <a:endParaRPr lang="sv-SE"/>
          </a:p>
        </p:txBody>
      </p:sp>
      <p:sp>
        <p:nvSpPr>
          <p:cNvPr id="5" name="Platshållare för sidfot 4">
            <a:extLst>
              <a:ext uri="{FF2B5EF4-FFF2-40B4-BE49-F238E27FC236}">
                <a16:creationId xmlns:a16="http://schemas.microsoft.com/office/drawing/2014/main" id="{50C6C383-6118-42A0-9B5E-5FFE17808E4C}"/>
              </a:ext>
            </a:extLst>
          </p:cNvPr>
          <p:cNvSpPr>
            <a:spLocks noGrp="1"/>
          </p:cNvSpPr>
          <p:nvPr>
            <p:ph type="ftr" sz="quarter" idx="3"/>
            <p:custDataLst>
              <p:tags r:id="rId46"/>
            </p:custDataLst>
          </p:nvPr>
        </p:nvSpPr>
        <p:spPr>
          <a:xfrm>
            <a:off x="4038600" y="6356350"/>
            <a:ext cx="1700213"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898989"/>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1EB2F42B-D68C-4430-95CE-B474C2F44049}"/>
              </a:ext>
            </a:extLst>
          </p:cNvPr>
          <p:cNvSpPr>
            <a:spLocks noGrp="1"/>
          </p:cNvSpPr>
          <p:nvPr>
            <p:ph type="sldNum" sz="quarter" idx="4"/>
            <p:custDataLst>
              <p:tags r:id="rId47"/>
            </p:custDataLst>
          </p:nvPr>
        </p:nvSpPr>
        <p:spPr>
          <a:xfrm>
            <a:off x="8181975" y="6356350"/>
            <a:ext cx="38735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rgbClr val="898989"/>
                </a:solidFill>
                <a:latin typeface="+mn-lt"/>
              </a:defRPr>
            </a:lvl1pPr>
          </a:lstStyle>
          <a:p>
            <a:pPr>
              <a:defRPr/>
            </a:pPr>
            <a:fld id="{49DBFA25-7A9F-604B-ACC2-B74B7CECAE98}" type="slidenum">
              <a:rPr lang="sv-SE"/>
              <a:pPr>
                <a:defRPr/>
              </a:pPr>
              <a:t>‹#›</a:t>
            </a:fld>
            <a:endParaRPr lang="sv-SE"/>
          </a:p>
        </p:txBody>
      </p:sp>
      <p:pic>
        <p:nvPicPr>
          <p:cNvPr id="1031" name="Bildobjekt 8" descr="MSB Logotyp">
            <a:extLst>
              <a:ext uri="{FF2B5EF4-FFF2-40B4-BE49-F238E27FC236}">
                <a16:creationId xmlns:a16="http://schemas.microsoft.com/office/drawing/2014/main" id="{8AB90F6A-47E1-1348-B59B-7748EA9B430C}"/>
              </a:ext>
            </a:extLst>
          </p:cNvPr>
          <p:cNvPicPr>
            <a:picLocks noChangeAspect="1"/>
          </p:cNvPicPr>
          <p:nvPr/>
        </p:nvPicPr>
        <p:blipFill>
          <a:blip r:embed="rId49" cstate="screen">
            <a:extLst>
              <a:ext uri="{28A0092B-C50C-407E-A947-70E740481C1C}">
                <a14:useLocalDpi xmlns:a14="http://schemas.microsoft.com/office/drawing/2010/main"/>
              </a:ext>
            </a:extLst>
          </a:blip>
          <a:srcRect/>
          <a:stretch>
            <a:fillRect/>
          </a:stretch>
        </p:blipFill>
        <p:spPr bwMode="auto">
          <a:xfrm>
            <a:off x="11068050" y="6296025"/>
            <a:ext cx="9525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ktangel 6" descr="TagShapePrint">
            <a:extLst>
              <a:ext uri="{FF2B5EF4-FFF2-40B4-BE49-F238E27FC236}">
                <a16:creationId xmlns:a16="http://schemas.microsoft.com/office/drawing/2014/main" id="{7ACF45BF-8B57-4982-89CE-41EEE824F538}"/>
              </a:ext>
            </a:extLst>
          </p:cNvPr>
          <p:cNvSpPr/>
          <p:nvPr userDrawn="1">
            <p:custDataLst>
              <p:tags r:id="rId48"/>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Tree>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 id="2147484002" r:id="rId14"/>
    <p:sldLayoutId id="2147484003" r:id="rId15"/>
    <p:sldLayoutId id="2147484004" r:id="rId16"/>
    <p:sldLayoutId id="2147484005" r:id="rId17"/>
    <p:sldLayoutId id="2147484006" r:id="rId18"/>
    <p:sldLayoutId id="2147484007" r:id="rId19"/>
    <p:sldLayoutId id="2147484008" r:id="rId20"/>
    <p:sldLayoutId id="2147484009" r:id="rId21"/>
    <p:sldLayoutId id="2147484010" r:id="rId22"/>
    <p:sldLayoutId id="2147484011" r:id="rId23"/>
    <p:sldLayoutId id="2147484012" r:id="rId24"/>
    <p:sldLayoutId id="2147484013" r:id="rId25"/>
    <p:sldLayoutId id="2147484014" r:id="rId26"/>
    <p:sldLayoutId id="2147484015" r:id="rId27"/>
    <p:sldLayoutId id="2147484016" r:id="rId28"/>
    <p:sldLayoutId id="2147484017" r:id="rId29"/>
    <p:sldLayoutId id="2147484018" r:id="rId30"/>
    <p:sldLayoutId id="2147484019" r:id="rId31"/>
    <p:sldLayoutId id="2147484020" r:id="rId32"/>
    <p:sldLayoutId id="2147484021" r:id="rId33"/>
    <p:sldLayoutId id="2147484022" r:id="rId34"/>
    <p:sldLayoutId id="2147484023" r:id="rId35"/>
    <p:sldLayoutId id="2147484024" r:id="rId36"/>
    <p:sldLayoutId id="2147484025" r:id="rId37"/>
    <p:sldLayoutId id="2147484026" r:id="rId38"/>
    <p:sldLayoutId id="2147484027" r:id="rId39"/>
    <p:sldLayoutId id="2147484028" r:id="rId40"/>
    <p:sldLayoutId id="2147484029" r:id="rId41"/>
  </p:sldLayoutIdLst>
  <p:txStyles>
    <p:titleStyle>
      <a:lvl1pPr algn="l" rtl="0" eaLnBrk="0" fontAlgn="base" hangingPunct="0">
        <a:lnSpc>
          <a:spcPct val="90000"/>
        </a:lnSpc>
        <a:spcBef>
          <a:spcPct val="0"/>
        </a:spcBef>
        <a:spcAft>
          <a:spcPct val="0"/>
        </a:spcAft>
        <a:defRPr sz="3200" b="1" kern="1200">
          <a:solidFill>
            <a:srgbClr val="000000"/>
          </a:solidFill>
          <a:latin typeface="+mj-lt"/>
          <a:ea typeface="+mj-ea"/>
          <a:cs typeface="+mj-cs"/>
        </a:defRPr>
      </a:lvl1pPr>
      <a:lvl2pPr algn="l" rtl="0" eaLnBrk="0" fontAlgn="base" hangingPunct="0">
        <a:lnSpc>
          <a:spcPct val="90000"/>
        </a:lnSpc>
        <a:spcBef>
          <a:spcPct val="0"/>
        </a:spcBef>
        <a:spcAft>
          <a:spcPct val="0"/>
        </a:spcAft>
        <a:defRPr sz="3200" b="1">
          <a:solidFill>
            <a:srgbClr val="000000"/>
          </a:solidFill>
          <a:latin typeface="Century Gothic" panose="020B0502020202020204" pitchFamily="34" charset="0"/>
        </a:defRPr>
      </a:lvl2pPr>
      <a:lvl3pPr algn="l" rtl="0" eaLnBrk="0" fontAlgn="base" hangingPunct="0">
        <a:lnSpc>
          <a:spcPct val="90000"/>
        </a:lnSpc>
        <a:spcBef>
          <a:spcPct val="0"/>
        </a:spcBef>
        <a:spcAft>
          <a:spcPct val="0"/>
        </a:spcAft>
        <a:defRPr sz="3200" b="1">
          <a:solidFill>
            <a:srgbClr val="000000"/>
          </a:solidFill>
          <a:latin typeface="Century Gothic" panose="020B0502020202020204" pitchFamily="34" charset="0"/>
        </a:defRPr>
      </a:lvl3pPr>
      <a:lvl4pPr algn="l" rtl="0" eaLnBrk="0" fontAlgn="base" hangingPunct="0">
        <a:lnSpc>
          <a:spcPct val="90000"/>
        </a:lnSpc>
        <a:spcBef>
          <a:spcPct val="0"/>
        </a:spcBef>
        <a:spcAft>
          <a:spcPct val="0"/>
        </a:spcAft>
        <a:defRPr sz="3200" b="1">
          <a:solidFill>
            <a:srgbClr val="000000"/>
          </a:solidFill>
          <a:latin typeface="Century Gothic" panose="020B0502020202020204" pitchFamily="34" charset="0"/>
        </a:defRPr>
      </a:lvl4pPr>
      <a:lvl5pPr algn="l" rtl="0" eaLnBrk="0" fontAlgn="base" hangingPunct="0">
        <a:lnSpc>
          <a:spcPct val="90000"/>
        </a:lnSpc>
        <a:spcBef>
          <a:spcPct val="0"/>
        </a:spcBef>
        <a:spcAft>
          <a:spcPct val="0"/>
        </a:spcAft>
        <a:defRPr sz="3200" b="1">
          <a:solidFill>
            <a:srgbClr val="000000"/>
          </a:solidFill>
          <a:latin typeface="Century Gothic" panose="020B0502020202020204" pitchFamily="34" charset="0"/>
        </a:defRPr>
      </a:lvl5pPr>
      <a:lvl6pPr marL="457200" algn="l" rtl="0" fontAlgn="base">
        <a:lnSpc>
          <a:spcPct val="90000"/>
        </a:lnSpc>
        <a:spcBef>
          <a:spcPct val="0"/>
        </a:spcBef>
        <a:spcAft>
          <a:spcPct val="0"/>
        </a:spcAft>
        <a:defRPr sz="3200" b="1">
          <a:solidFill>
            <a:srgbClr val="000000"/>
          </a:solidFill>
          <a:latin typeface="Century Gothic" panose="020B0502020202020204" pitchFamily="34" charset="0"/>
        </a:defRPr>
      </a:lvl6pPr>
      <a:lvl7pPr marL="914400" algn="l" rtl="0" fontAlgn="base">
        <a:lnSpc>
          <a:spcPct val="90000"/>
        </a:lnSpc>
        <a:spcBef>
          <a:spcPct val="0"/>
        </a:spcBef>
        <a:spcAft>
          <a:spcPct val="0"/>
        </a:spcAft>
        <a:defRPr sz="3200" b="1">
          <a:solidFill>
            <a:srgbClr val="000000"/>
          </a:solidFill>
          <a:latin typeface="Century Gothic" panose="020B0502020202020204" pitchFamily="34" charset="0"/>
        </a:defRPr>
      </a:lvl7pPr>
      <a:lvl8pPr marL="1371600" algn="l" rtl="0" fontAlgn="base">
        <a:lnSpc>
          <a:spcPct val="90000"/>
        </a:lnSpc>
        <a:spcBef>
          <a:spcPct val="0"/>
        </a:spcBef>
        <a:spcAft>
          <a:spcPct val="0"/>
        </a:spcAft>
        <a:defRPr sz="3200" b="1">
          <a:solidFill>
            <a:srgbClr val="000000"/>
          </a:solidFill>
          <a:latin typeface="Century Gothic" panose="020B0502020202020204" pitchFamily="34" charset="0"/>
        </a:defRPr>
      </a:lvl8pPr>
      <a:lvl9pPr marL="1828800" algn="l" rtl="0" fontAlgn="base">
        <a:lnSpc>
          <a:spcPct val="90000"/>
        </a:lnSpc>
        <a:spcBef>
          <a:spcPct val="0"/>
        </a:spcBef>
        <a:spcAft>
          <a:spcPct val="0"/>
        </a:spcAft>
        <a:defRPr sz="3200" b="1">
          <a:solidFill>
            <a:srgbClr val="000000"/>
          </a:solidFill>
          <a:latin typeface="Century Gothic" panose="020B0502020202020204" pitchFamily="34" charset="0"/>
        </a:defRPr>
      </a:lvl9pPr>
    </p:titleStyle>
    <p:bodyStyle>
      <a:lvl1pPr marL="228600" indent="-228600" algn="l" rtl="0" eaLnBrk="0" fontAlgn="base" hangingPunct="0">
        <a:spcBef>
          <a:spcPts val="1000"/>
        </a:spcBef>
        <a:spcAft>
          <a:spcPct val="0"/>
        </a:spcAft>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rtl="0" eaLnBrk="0" fontAlgn="base" hangingPunct="0">
        <a:spcBef>
          <a:spcPts val="500"/>
        </a:spcBef>
        <a:spcAft>
          <a:spcPct val="0"/>
        </a:spcAft>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rtl="0" eaLnBrk="0" fontAlgn="base" hangingPunct="0">
        <a:spcBef>
          <a:spcPts val="500"/>
        </a:spcBef>
        <a:spcAft>
          <a:spcPct val="0"/>
        </a:spcAft>
        <a:buFont typeface="Arial" panose="020B0604020202020204" pitchFamily="34" charset="0"/>
        <a:buChar char="•"/>
        <a:defRPr kern="1200">
          <a:solidFill>
            <a:srgbClr val="000000"/>
          </a:solidFill>
          <a:latin typeface="+mn-lt"/>
          <a:ea typeface="+mn-ea"/>
          <a:cs typeface="Arial" panose="020B0604020202020204" pitchFamily="34" charset="0"/>
        </a:defRPr>
      </a:lvl3pPr>
      <a:lvl4pPr marL="1600200" indent="-228600" algn="l" rtl="0" eaLnBrk="0" fontAlgn="base" hangingPunct="0">
        <a:spcBef>
          <a:spcPts val="500"/>
        </a:spcBef>
        <a:spcAft>
          <a:spcPct val="0"/>
        </a:spcAft>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rtl="0" eaLnBrk="0" fontAlgn="base" hangingPunct="0">
        <a:spcBef>
          <a:spcPts val="500"/>
        </a:spcBef>
        <a:spcAft>
          <a:spcPct val="0"/>
        </a:spcAft>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hyperlink" Target="mailto:krisberedskapsveckan@msb.se" TargetMode="External"/><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ubrik 1">
            <a:extLst>
              <a:ext uri="{FF2B5EF4-FFF2-40B4-BE49-F238E27FC236}">
                <a16:creationId xmlns:a16="http://schemas.microsoft.com/office/drawing/2014/main" id="{DF4F8B96-F586-7248-9AAD-656EC8C22441}"/>
              </a:ext>
            </a:extLst>
          </p:cNvPr>
          <p:cNvSpPr>
            <a:spLocks noGrp="1"/>
          </p:cNvSpPr>
          <p:nvPr>
            <p:ph type="ctrTitle"/>
          </p:nvPr>
        </p:nvSpPr>
        <p:spPr>
          <a:xfrm>
            <a:off x="1774825" y="1368425"/>
            <a:ext cx="8582025" cy="1184275"/>
          </a:xfrm>
        </p:spPr>
        <p:txBody>
          <a:bodyPr/>
          <a:lstStyle/>
          <a:p>
            <a:pPr eaLnBrk="1" hangingPunct="1"/>
            <a:r>
              <a:rPr lang="sv-SE" altLang="sv-SE"/>
              <a:t>Om krisen eller kriget kommer</a:t>
            </a:r>
          </a:p>
        </p:txBody>
      </p:sp>
      <p:sp>
        <p:nvSpPr>
          <p:cNvPr id="45058" name="Underrubrik 2">
            <a:extLst>
              <a:ext uri="{FF2B5EF4-FFF2-40B4-BE49-F238E27FC236}">
                <a16:creationId xmlns:a16="http://schemas.microsoft.com/office/drawing/2014/main" id="{CEE3647E-F319-0740-9120-EC4F4209D049}"/>
              </a:ext>
            </a:extLst>
          </p:cNvPr>
          <p:cNvSpPr>
            <a:spLocks noGrp="1"/>
          </p:cNvSpPr>
          <p:nvPr>
            <p:ph type="subTitle" idx="1"/>
          </p:nvPr>
        </p:nvSpPr>
        <p:spPr>
          <a:xfrm>
            <a:off x="1774825" y="2627313"/>
            <a:ext cx="8582025" cy="760412"/>
          </a:xfrm>
        </p:spPr>
        <p:txBody>
          <a:bodyPr/>
          <a:lstStyle/>
          <a:p>
            <a:pPr eaLnBrk="1" hangingPunct="1"/>
            <a:r>
              <a:rPr lang="sv-SE" altLang="sv-SE"/>
              <a:t>Vår gemensamma beredskap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ubrik 1">
            <a:extLst>
              <a:ext uri="{FF2B5EF4-FFF2-40B4-BE49-F238E27FC236}">
                <a16:creationId xmlns:a16="http://schemas.microsoft.com/office/drawing/2014/main" id="{2FE2A9ED-F440-1347-A873-7AB56C880B36}"/>
              </a:ext>
            </a:extLst>
          </p:cNvPr>
          <p:cNvSpPr>
            <a:spLocks noGrp="1"/>
          </p:cNvSpPr>
          <p:nvPr>
            <p:ph type="title"/>
          </p:nvPr>
        </p:nvSpPr>
        <p:spPr>
          <a:xfrm>
            <a:off x="1027113" y="2373313"/>
            <a:ext cx="5437187" cy="1576387"/>
          </a:xfrm>
        </p:spPr>
        <p:txBody>
          <a:bodyPr/>
          <a:lstStyle/>
          <a:p>
            <a:pPr>
              <a:lnSpc>
                <a:spcPct val="100000"/>
              </a:lnSpc>
            </a:pPr>
            <a:r>
              <a:rPr lang="sv-SE" altLang="sv-SE" sz="2400"/>
              <a:t>Har du, som en följd av broschyren, reflekterat mer över hur du skulle klara vardagen vid en samhällskris eller krig?</a:t>
            </a:r>
          </a:p>
        </p:txBody>
      </p:sp>
      <p:pic>
        <p:nvPicPr>
          <p:cNvPr id="64514" name="Bildobjekt 3">
            <a:extLst>
              <a:ext uri="{FF2B5EF4-FFF2-40B4-BE49-F238E27FC236}">
                <a16:creationId xmlns:a16="http://schemas.microsoft.com/office/drawing/2014/main" id="{171BE79B-DB08-A54C-8D0E-417BB46B5FD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99288" y="1295400"/>
            <a:ext cx="394811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ubrik 1">
            <a:extLst>
              <a:ext uri="{FF2B5EF4-FFF2-40B4-BE49-F238E27FC236}">
                <a16:creationId xmlns:a16="http://schemas.microsoft.com/office/drawing/2014/main" id="{6DA9B198-B769-344A-951C-05D58E8F5581}"/>
              </a:ext>
            </a:extLst>
          </p:cNvPr>
          <p:cNvSpPr>
            <a:spLocks noGrp="1"/>
          </p:cNvSpPr>
          <p:nvPr>
            <p:ph type="ctrTitle"/>
          </p:nvPr>
        </p:nvSpPr>
        <p:spPr>
          <a:xfrm>
            <a:off x="1509713" y="488950"/>
            <a:ext cx="8582025" cy="1135063"/>
          </a:xfrm>
        </p:spPr>
        <p:txBody>
          <a:bodyPr/>
          <a:lstStyle/>
          <a:p>
            <a:pPr eaLnBrk="1" hangingPunct="1"/>
            <a:r>
              <a:rPr lang="sv-SE" altLang="sv-SE"/>
              <a:t>För mer information om…</a:t>
            </a:r>
          </a:p>
        </p:txBody>
      </p:sp>
      <p:sp>
        <p:nvSpPr>
          <p:cNvPr id="3" name="Underrubrik 2">
            <a:extLst>
              <a:ext uri="{FF2B5EF4-FFF2-40B4-BE49-F238E27FC236}">
                <a16:creationId xmlns:a16="http://schemas.microsoft.com/office/drawing/2014/main" id="{892AAE42-9652-E743-850A-5C3115541EE2}"/>
              </a:ext>
            </a:extLst>
          </p:cNvPr>
          <p:cNvSpPr>
            <a:spLocks noGrp="1"/>
          </p:cNvSpPr>
          <p:nvPr>
            <p:ph type="subTitle" idx="1"/>
          </p:nvPr>
        </p:nvSpPr>
        <p:spPr>
          <a:xfrm>
            <a:off x="2019300" y="2046288"/>
            <a:ext cx="6608763" cy="1382712"/>
          </a:xfrm>
        </p:spPr>
        <p:txBody>
          <a:bodyPr rtlCol="0">
            <a:noAutofit/>
          </a:bodyPr>
          <a:lstStyle/>
          <a:p>
            <a:pPr marL="342900" indent="-342900" eaLnBrk="1" fontAlgn="auto" hangingPunct="1">
              <a:spcAft>
                <a:spcPts val="0"/>
              </a:spcAft>
              <a:buFont typeface="Arial" panose="020B0604020202020204" pitchFamily="34" charset="0"/>
              <a:buChar char="•"/>
              <a:defRPr/>
            </a:pPr>
            <a:r>
              <a:rPr lang="sv-SE" sz="2000" dirty="0"/>
              <a:t>…planering av Krisberedskapsveckan och uppföljning av broschyren: Nyhetsbrevet </a:t>
            </a:r>
            <a:r>
              <a:rPr lang="sv-SE" sz="2000" dirty="0">
                <a:hlinkClick r:id="rId3"/>
              </a:rPr>
              <a:t>krisberedskapsveckan@msb.se</a:t>
            </a:r>
            <a:r>
              <a:rPr lang="sv-SE" sz="2000" dirty="0"/>
              <a:t> och msb.se/</a:t>
            </a:r>
            <a:r>
              <a:rPr lang="sv-SE" sz="2000" dirty="0" err="1"/>
              <a:t>krisberedskapsveckan</a:t>
            </a:r>
            <a:endParaRPr lang="sv-SE" sz="2000" dirty="0"/>
          </a:p>
          <a:p>
            <a:pPr marL="342900" indent="-342900" eaLnBrk="1" fontAlgn="auto" hangingPunct="1">
              <a:spcAft>
                <a:spcPts val="0"/>
              </a:spcAft>
              <a:buFont typeface="Arial" panose="020B0604020202020204" pitchFamily="34" charset="0"/>
              <a:buChar char="•"/>
              <a:defRPr/>
            </a:pPr>
            <a:r>
              <a:rPr lang="sv-SE" sz="2000" dirty="0"/>
              <a:t>beredskapen för kris och krig för privatpersoner: dinsäkerhet.se/krisochkrig</a:t>
            </a:r>
          </a:p>
          <a:p>
            <a:pPr eaLnBrk="1" fontAlgn="auto" hangingPunct="1">
              <a:spcAft>
                <a:spcPts val="0"/>
              </a:spcAft>
              <a:defRPr/>
            </a:pPr>
            <a:endParaRPr lang="sv-SE" sz="2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ubrik 1">
            <a:extLst>
              <a:ext uri="{FF2B5EF4-FFF2-40B4-BE49-F238E27FC236}">
                <a16:creationId xmlns:a16="http://schemas.microsoft.com/office/drawing/2014/main" id="{41081178-5F10-7D43-9825-8A1639B046A2}"/>
              </a:ext>
            </a:extLst>
          </p:cNvPr>
          <p:cNvSpPr>
            <a:spLocks noGrp="1"/>
          </p:cNvSpPr>
          <p:nvPr>
            <p:ph type="title"/>
          </p:nvPr>
        </p:nvSpPr>
        <p:spPr>
          <a:xfrm>
            <a:off x="1773238" y="1108075"/>
            <a:ext cx="8580437" cy="966788"/>
          </a:xfrm>
        </p:spPr>
        <p:txBody>
          <a:bodyPr/>
          <a:lstStyle/>
          <a:p>
            <a:pPr eaLnBrk="1" hangingPunct="1"/>
            <a:endParaRPr lang="sv-SE" altLang="sv-SE"/>
          </a:p>
        </p:txBody>
      </p:sp>
      <p:pic>
        <p:nvPicPr>
          <p:cNvPr id="46082" name="Platshållare för innehåll 3">
            <a:extLst>
              <a:ext uri="{FF2B5EF4-FFF2-40B4-BE49-F238E27FC236}">
                <a16:creationId xmlns:a16="http://schemas.microsoft.com/office/drawing/2014/main" id="{4B98F15E-6AD3-194C-A1EE-673C95C2398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rot="597671">
            <a:off x="-1109663" y="-900113"/>
            <a:ext cx="15767051" cy="9682163"/>
          </a:xfr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16">
            <a:extLst>
              <a:ext uri="{FF2B5EF4-FFF2-40B4-BE49-F238E27FC236}">
                <a16:creationId xmlns:a16="http://schemas.microsoft.com/office/drawing/2014/main" id="{F31B6372-21CF-874B-AD64-B4BE571501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objekt 10" descr="MSB Logotyp vit">
            <a:extLst>
              <a:ext uri="{FF2B5EF4-FFF2-40B4-BE49-F238E27FC236}">
                <a16:creationId xmlns:a16="http://schemas.microsoft.com/office/drawing/2014/main" id="{EFBC0E5F-CFDE-B149-8FD2-A75261ED1EF9}"/>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068050" y="6296025"/>
            <a:ext cx="9525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7" name="Bildobjekt 4">
            <a:extLst>
              <a:ext uri="{FF2B5EF4-FFF2-40B4-BE49-F238E27FC236}">
                <a16:creationId xmlns:a16="http://schemas.microsoft.com/office/drawing/2014/main" id="{FA5C61FA-930B-5A47-AC05-99414601840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ffectLst>
            <a:outerShdw blurRad="114300" dist="25400" dir="9420000" sx="102000" sy="102000" algn="tl" rotWithShape="0">
              <a:prstClr val="black">
                <a:alpha val="18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2167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9324159C-C5E4-224F-9A45-7799AC21764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94717" y="179106"/>
            <a:ext cx="4503463" cy="626741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 name="Platshållare för innehåll 3">
            <a:extLst>
              <a:ext uri="{FF2B5EF4-FFF2-40B4-BE49-F238E27FC236}">
                <a16:creationId xmlns:a16="http://schemas.microsoft.com/office/drawing/2014/main" id="{A34FD9C2-9FCA-4246-ABD7-441571FE71F9}"/>
              </a:ext>
            </a:extLst>
          </p:cNvPr>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rot="987983">
            <a:off x="6363971" y="898462"/>
            <a:ext cx="5682627" cy="4454977"/>
          </a:xfrm>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 name="Bildobjekt 4">
            <a:extLst>
              <a:ext uri="{FF2B5EF4-FFF2-40B4-BE49-F238E27FC236}">
                <a16:creationId xmlns:a16="http://schemas.microsoft.com/office/drawing/2014/main" id="{FB3E502B-D79A-2249-9909-217D18D8FFD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15045065">
            <a:off x="66409" y="584030"/>
            <a:ext cx="4888576" cy="608603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Bildobjekt 4">
            <a:extLst>
              <a:ext uri="{FF2B5EF4-FFF2-40B4-BE49-F238E27FC236}">
                <a16:creationId xmlns:a16="http://schemas.microsoft.com/office/drawing/2014/main" id="{F56FC51F-3A89-1B43-A520-74747F3D580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4" name="Bildobjekt 8" descr="MSB Logotyp">
            <a:extLst>
              <a:ext uri="{FF2B5EF4-FFF2-40B4-BE49-F238E27FC236}">
                <a16:creationId xmlns:a16="http://schemas.microsoft.com/office/drawing/2014/main" id="{E11115D2-4C6C-E34E-95B4-B0317D6FCEF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68050" y="6296025"/>
            <a:ext cx="9525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6322" name="Bildobjekt 5">
            <a:extLst>
              <a:ext uri="{FF2B5EF4-FFF2-40B4-BE49-F238E27FC236}">
                <a16:creationId xmlns:a16="http://schemas.microsoft.com/office/drawing/2014/main" id="{A9A58F09-1B26-4640-8A54-B158C9865DE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Bildobjekt 8" descr="MSB Logotyp">
            <a:extLst>
              <a:ext uri="{FF2B5EF4-FFF2-40B4-BE49-F238E27FC236}">
                <a16:creationId xmlns:a16="http://schemas.microsoft.com/office/drawing/2014/main" id="{13AE7DAF-91C0-EE4F-955E-A30735C2516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68050" y="6296025"/>
            <a:ext cx="9525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0CECE"/>
        </a:solidFill>
        <a:effectLst/>
      </p:bgPr>
    </p:bg>
    <p:spTree>
      <p:nvGrpSpPr>
        <p:cNvPr id="1" name=""/>
        <p:cNvGrpSpPr/>
        <p:nvPr/>
      </p:nvGrpSpPr>
      <p:grpSpPr>
        <a:xfrm>
          <a:off x="0" y="0"/>
          <a:ext cx="0" cy="0"/>
          <a:chOff x="0" y="0"/>
          <a:chExt cx="0" cy="0"/>
        </a:xfrm>
      </p:grpSpPr>
      <p:pic>
        <p:nvPicPr>
          <p:cNvPr id="58370" name="Bildobjekt 3">
            <a:extLst>
              <a:ext uri="{FF2B5EF4-FFF2-40B4-BE49-F238E27FC236}">
                <a16:creationId xmlns:a16="http://schemas.microsoft.com/office/drawing/2014/main" id="{D3488CC9-32AA-9C41-AEF2-CEED54D4454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Bildobjekt 8" descr="MSB Logotyp">
            <a:extLst>
              <a:ext uri="{FF2B5EF4-FFF2-40B4-BE49-F238E27FC236}">
                <a16:creationId xmlns:a16="http://schemas.microsoft.com/office/drawing/2014/main" id="{73A09803-69E7-7340-8CC8-9B4D9FCE7D1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68050" y="6296025"/>
            <a:ext cx="9525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Bildobjekt 3">
            <a:extLst>
              <a:ext uri="{FF2B5EF4-FFF2-40B4-BE49-F238E27FC236}">
                <a16:creationId xmlns:a16="http://schemas.microsoft.com/office/drawing/2014/main" id="{7CB9DB49-50AE-F54F-899B-E64C77BCBD2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19225" y="0"/>
            <a:ext cx="9353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Bildobjekt 3">
            <a:extLst>
              <a:ext uri="{FF2B5EF4-FFF2-40B4-BE49-F238E27FC236}">
                <a16:creationId xmlns:a16="http://schemas.microsoft.com/office/drawing/2014/main" id="{3CE04C65-FF41-C348-BC24-A512E12EA98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19225" y="0"/>
            <a:ext cx="9353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XTCOLOR" val="0"/>
</p:tagLst>
</file>

<file path=ppt/tags/tag10.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1.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2.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3.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4.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5.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6.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7.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8.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19.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2.xml><?xml version="1.0" encoding="utf-8"?>
<p:tagLst xmlns:a="http://schemas.openxmlformats.org/drawingml/2006/main" xmlns:r="http://schemas.openxmlformats.org/officeDocument/2006/relationships" xmlns:p="http://schemas.openxmlformats.org/presentationml/2006/main">
  <p:tag name="TEXTCOLOR" val="0"/>
</p:tagLst>
</file>

<file path=ppt/tags/tag20.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21.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22.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23.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24.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25.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6.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7.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8.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9.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3.xml><?xml version="1.0" encoding="utf-8"?>
<p:tagLst xmlns:a="http://schemas.openxmlformats.org/drawingml/2006/main" xmlns:r="http://schemas.openxmlformats.org/officeDocument/2006/relationships" xmlns:p="http://schemas.openxmlformats.org/presentationml/2006/main">
  <p:tag name="TEXTCOLOR" val="9013641"/>
</p:tagLst>
</file>

<file path=ppt/tags/tag30.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31.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32.xml><?xml version="1.0" encoding="utf-8"?>
<p:tagLst xmlns:a="http://schemas.openxmlformats.org/drawingml/2006/main" xmlns:r="http://schemas.openxmlformats.org/officeDocument/2006/relationships" xmlns:p="http://schemas.openxmlformats.org/presentationml/2006/main">
  <p:tag name="TEXTCOLOR" val="16777215"/>
</p:tagLst>
</file>

<file path=ppt/tags/tag33.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34.xml><?xml version="1.0" encoding="utf-8"?>
<p:tagLst xmlns:a="http://schemas.openxmlformats.org/drawingml/2006/main" xmlns:r="http://schemas.openxmlformats.org/officeDocument/2006/relationships" xmlns:p="http://schemas.openxmlformats.org/presentationml/2006/main">
  <p:tag name="TEXTCOLOR" val="16777215"/>
</p:tagLst>
</file>

<file path=ppt/tags/tag35.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36.xml><?xml version="1.0" encoding="utf-8"?>
<p:tagLst xmlns:a="http://schemas.openxmlformats.org/drawingml/2006/main" xmlns:r="http://schemas.openxmlformats.org/officeDocument/2006/relationships" xmlns:p="http://schemas.openxmlformats.org/presentationml/2006/main">
  <p:tag name="TEXTCOLOR" val="16777215"/>
</p:tagLst>
</file>

<file path=ppt/tags/tag37.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38.xml><?xml version="1.0" encoding="utf-8"?>
<p:tagLst xmlns:a="http://schemas.openxmlformats.org/drawingml/2006/main" xmlns:r="http://schemas.openxmlformats.org/officeDocument/2006/relationships" xmlns:p="http://schemas.openxmlformats.org/presentationml/2006/main">
  <p:tag name="TEXTCOLOR" val="16777215"/>
</p:tagLst>
</file>

<file path=ppt/tags/tag39.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4.xml><?xml version="1.0" encoding="utf-8"?>
<p:tagLst xmlns:a="http://schemas.openxmlformats.org/drawingml/2006/main" xmlns:r="http://schemas.openxmlformats.org/officeDocument/2006/relationships" xmlns:p="http://schemas.openxmlformats.org/presentationml/2006/main">
  <p:tag name="TEXTCOLOR" val="9013641"/>
</p:tagLst>
</file>

<file path=ppt/tags/tag40.xml><?xml version="1.0" encoding="utf-8"?>
<p:tagLst xmlns:a="http://schemas.openxmlformats.org/drawingml/2006/main" xmlns:r="http://schemas.openxmlformats.org/officeDocument/2006/relationships" xmlns:p="http://schemas.openxmlformats.org/presentationml/2006/main">
  <p:tag name="TEXTCOLOR" val="16777215"/>
</p:tagLst>
</file>

<file path=ppt/tags/tag41.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42.xml><?xml version="1.0" encoding="utf-8"?>
<p:tagLst xmlns:a="http://schemas.openxmlformats.org/drawingml/2006/main" xmlns:r="http://schemas.openxmlformats.org/officeDocument/2006/relationships" xmlns:p="http://schemas.openxmlformats.org/presentationml/2006/main">
  <p:tag name="TEXTCOLOR" val="16777215"/>
</p:tagLst>
</file>

<file path=ppt/tags/tag43.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44.xml><?xml version="1.0" encoding="utf-8"?>
<p:tagLst xmlns:a="http://schemas.openxmlformats.org/drawingml/2006/main" xmlns:r="http://schemas.openxmlformats.org/officeDocument/2006/relationships" xmlns:p="http://schemas.openxmlformats.org/presentationml/2006/main">
  <p:tag name="TEXTCOLOR" val="16777215"/>
</p:tagLst>
</file>

<file path=ppt/tags/tag45.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46.xml><?xml version="1.0" encoding="utf-8"?>
<p:tagLst xmlns:a="http://schemas.openxmlformats.org/drawingml/2006/main" xmlns:r="http://schemas.openxmlformats.org/officeDocument/2006/relationships" xmlns:p="http://schemas.openxmlformats.org/presentationml/2006/main">
  <p:tag name="TEXTCOLOR" val="16777215"/>
</p:tagLst>
</file>

<file path=ppt/tags/tag47.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48.xml><?xml version="1.0" encoding="utf-8"?>
<p:tagLst xmlns:a="http://schemas.openxmlformats.org/drawingml/2006/main" xmlns:r="http://schemas.openxmlformats.org/officeDocument/2006/relationships" xmlns:p="http://schemas.openxmlformats.org/presentationml/2006/main">
  <p:tag name="TEXTCOLOR" val="16777215"/>
</p:tagLst>
</file>

<file path=ppt/tags/tag49.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5.xml><?xml version="1.0" encoding="utf-8"?>
<p:tagLst xmlns:a="http://schemas.openxmlformats.org/drawingml/2006/main" xmlns:r="http://schemas.openxmlformats.org/officeDocument/2006/relationships" xmlns:p="http://schemas.openxmlformats.org/presentationml/2006/main">
  <p:tag name="TEXTCOLOR" val="9013641"/>
</p:tagLst>
</file>

<file path=ppt/tags/tag50.xml><?xml version="1.0" encoding="utf-8"?>
<p:tagLst xmlns:a="http://schemas.openxmlformats.org/drawingml/2006/main" xmlns:r="http://schemas.openxmlformats.org/officeDocument/2006/relationships" xmlns:p="http://schemas.openxmlformats.org/presentationml/2006/main">
  <p:tag name="TEXTCOLOR" val="16777215"/>
</p:tagLst>
</file>

<file path=ppt/tags/tag51.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52.xml><?xml version="1.0" encoding="utf-8"?>
<p:tagLst xmlns:a="http://schemas.openxmlformats.org/drawingml/2006/main" xmlns:r="http://schemas.openxmlformats.org/officeDocument/2006/relationships" xmlns:p="http://schemas.openxmlformats.org/presentationml/2006/main">
  <p:tag name="TEXTCOLOR" val="16777215"/>
</p:tagLst>
</file>

<file path=ppt/tags/tag53.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54.xml><?xml version="1.0" encoding="utf-8"?>
<p:tagLst xmlns:a="http://schemas.openxmlformats.org/drawingml/2006/main" xmlns:r="http://schemas.openxmlformats.org/officeDocument/2006/relationships" xmlns:p="http://schemas.openxmlformats.org/presentationml/2006/main">
  <p:tag name="TEXTCOLOR" val="16777215"/>
</p:tagLst>
</file>

<file path=ppt/tags/tag55.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56.xml><?xml version="1.0" encoding="utf-8"?>
<p:tagLst xmlns:a="http://schemas.openxmlformats.org/drawingml/2006/main" xmlns:r="http://schemas.openxmlformats.org/officeDocument/2006/relationships" xmlns:p="http://schemas.openxmlformats.org/presentationml/2006/main">
  <p:tag name="TEXTCOLOR" val="16777215"/>
</p:tagLst>
</file>

<file path=ppt/tags/tag57.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58.xml><?xml version="1.0" encoding="utf-8"?>
<p:tagLst xmlns:a="http://schemas.openxmlformats.org/drawingml/2006/main" xmlns:r="http://schemas.openxmlformats.org/officeDocument/2006/relationships" xmlns:p="http://schemas.openxmlformats.org/presentationml/2006/main">
  <p:tag name="TEXTCOLOR" val="16777215"/>
</p:tagLst>
</file>

<file path=ppt/tags/tag59.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6.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 name="LAYOUT" val="Screen"/>
</p:tagLst>
</file>

<file path=ppt/tags/tag60.xml><?xml version="1.0" encoding="utf-8"?>
<p:tagLst xmlns:a="http://schemas.openxmlformats.org/drawingml/2006/main" xmlns:r="http://schemas.openxmlformats.org/officeDocument/2006/relationships" xmlns:p="http://schemas.openxmlformats.org/presentationml/2006/main">
  <p:tag name="TEXTCOLOR" val="16777215"/>
</p:tagLst>
</file>

<file path=ppt/tags/tag61.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62.xml><?xml version="1.0" encoding="utf-8"?>
<p:tagLst xmlns:a="http://schemas.openxmlformats.org/drawingml/2006/main" xmlns:r="http://schemas.openxmlformats.org/officeDocument/2006/relationships" xmlns:p="http://schemas.openxmlformats.org/presentationml/2006/main">
  <p:tag name="TEXTCOLOR" val="16777215"/>
</p:tagLst>
</file>

<file path=ppt/tags/tag63.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7.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8.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9.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heme/theme1.xml><?xml version="1.0" encoding="utf-8"?>
<a:theme xmlns:a="http://schemas.openxmlformats.org/drawingml/2006/main" name="MSB PPT Egna">
  <a:themeElements>
    <a:clrScheme name="MSB">
      <a:dk1>
        <a:sysClr val="windowText" lastClr="000000"/>
      </a:dk1>
      <a:lt1>
        <a:sysClr val="window" lastClr="FFFFFF"/>
      </a:lt1>
      <a:dk2>
        <a:srgbClr val="44546A"/>
      </a:dk2>
      <a:lt2>
        <a:srgbClr val="E7E6E6"/>
      </a:lt2>
      <a:accent1>
        <a:srgbClr val="CC0000"/>
      </a:accent1>
      <a:accent2>
        <a:srgbClr val="822757"/>
      </a:accent2>
      <a:accent3>
        <a:srgbClr val="6F6E67"/>
      </a:accent3>
      <a:accent4>
        <a:srgbClr val="E67C5E"/>
      </a:accent4>
      <a:accent5>
        <a:srgbClr val="B47D9A"/>
      </a:accent5>
      <a:accent6>
        <a:srgbClr val="A9A8A4"/>
      </a:accent6>
      <a:hlink>
        <a:srgbClr val="0563C1"/>
      </a:hlink>
      <a:folHlink>
        <a:srgbClr val="954F72"/>
      </a:folHlink>
    </a:clrScheme>
    <a:fontScheme name="MSB">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MSB Röd 100%">
      <a:srgbClr val="CC0000"/>
    </a:custClr>
    <a:custClr name="MSB Röd 80%">
      <a:srgbClr val="DB4B32"/>
    </a:custClr>
    <a:custClr name="MSB Röd 60%">
      <a:srgbClr val="E67C5E"/>
    </a:custClr>
    <a:custClr name="MSB Röd 40%">
      <a:srgbClr val="F0AB92"/>
    </a:custClr>
    <a:custClr name="MSB Röd 20%">
      <a:srgbClr val="F8D6C7"/>
    </a:custClr>
    <a:custClr name=" ">
      <a:srgbClr val="FFFFFF"/>
    </a:custClr>
    <a:custClr name=" ">
      <a:srgbClr val="FFFFFF"/>
    </a:custClr>
    <a:custClr name=" ">
      <a:srgbClr val="FFFFFF"/>
    </a:custClr>
    <a:custClr name=" ">
      <a:srgbClr val="FFFFFF"/>
    </a:custClr>
    <a:custClr name=" ">
      <a:srgbClr val="FFFFFF"/>
    </a:custClr>
    <a:custClr name="MSB Lila 100%">
      <a:srgbClr val="822757"/>
    </a:custClr>
    <a:custClr name="MSB Lila 80%">
      <a:srgbClr val="9B5279"/>
    </a:custClr>
    <a:custClr name="MSB Lila 60%">
      <a:srgbClr val="B47D9A"/>
    </a:custClr>
    <a:custClr name="MSB Lila 40%">
      <a:srgbClr val="CDA9BC"/>
    </a:custClr>
    <a:custClr name="MSB Lila 20%">
      <a:srgbClr val="E6D4DD"/>
    </a:custClr>
    <a:custClr name=" ">
      <a:srgbClr val="FFFFFF"/>
    </a:custClr>
    <a:custClr name=" ">
      <a:srgbClr val="FFFFFF"/>
    </a:custClr>
    <a:custClr name=" ">
      <a:srgbClr val="FFFFFF"/>
    </a:custClr>
    <a:custClr name=" ">
      <a:srgbClr val="FFFFFF"/>
    </a:custClr>
    <a:custClr name=" ">
      <a:srgbClr val="FFFFFF"/>
    </a:custClr>
    <a:custClr name="MSB Grå 100%">
      <a:srgbClr val="6F6E67"/>
    </a:custClr>
    <a:custClr name="MSB Grå 80%">
      <a:srgbClr val="8C8B85"/>
    </a:custClr>
    <a:custClr name="MSB Grå 60%">
      <a:srgbClr val="A9A8A4"/>
    </a:custClr>
    <a:custClr name="MSB Grå 40%">
      <a:srgbClr val="C5C5C2"/>
    </a:custClr>
    <a:custClr name="MSB Grå 20%">
      <a:srgbClr val="E2E2E1"/>
    </a:custClr>
    <a:custClr name=" ">
      <a:srgbClr val="FFFFFF"/>
    </a:custClr>
    <a:custClr name=" ">
      <a:srgbClr val="FFFFFF"/>
    </a:custClr>
    <a:custClr name=" ">
      <a:srgbClr val="FFFFFF"/>
    </a:custClr>
    <a:custClr name=" ">
      <a:srgbClr val="FFFFFF"/>
    </a:custClr>
    <a:custClr name=" ">
      <a:srgbClr val="FFFFFF"/>
    </a:custClr>
  </a:custClrLst>
  <a:extLst>
    <a:ext uri="{05A4C25C-085E-4340-85A3-A5531E510DB2}">
      <thm15:themeFamily xmlns:thm15="http://schemas.microsoft.com/office/thememl/2012/main" name="MSB sv.potx" id="{AEA58E0F-F7B8-476F-898C-C869FAD00B00}" vid="{F5E8F45D-1BAD-4605-B7EE-D434F65F831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0</TotalTime>
  <Words>2886</Words>
  <Application>Microsoft Office PowerPoint</Application>
  <PresentationFormat>Bredbild</PresentationFormat>
  <Paragraphs>187</Paragraphs>
  <Slides>11</Slides>
  <Notes>11</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11</vt:i4>
      </vt:variant>
    </vt:vector>
  </HeadingPairs>
  <TitlesOfParts>
    <vt:vector size="15" baseType="lpstr">
      <vt:lpstr>Arial</vt:lpstr>
      <vt:lpstr>Calibri</vt:lpstr>
      <vt:lpstr>Century Gothic</vt:lpstr>
      <vt:lpstr>MSB PPT Egna</vt:lpstr>
      <vt:lpstr>Om krisen eller kriget kommer</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Har du, som en följd av broschyren, reflekterat mer över hur du skulle klara vardagen vid en samhällskris eller krig?</vt:lpstr>
      <vt:lpstr>För mer information om…</vt:lpstr>
    </vt:vector>
  </TitlesOfParts>
  <Company>MSB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Om krisen eller kriget kommer</dc:title>
  <dc:creator>Andersson Christina</dc:creator>
  <cp:lastModifiedBy>Annika Jonsson</cp:lastModifiedBy>
  <cp:revision>120</cp:revision>
  <dcterms:created xsi:type="dcterms:W3CDTF">2019-03-14T09:36:30Z</dcterms:created>
  <dcterms:modified xsi:type="dcterms:W3CDTF">2020-01-20T10:44:46Z</dcterms:modified>
  <cp:contentStatus>Slutgiltig</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howLogomenu">
    <vt:bool>true</vt:bool>
  </property>
  <property fmtid="{D5CDD505-2E9C-101B-9397-08002B2CF9AE}" pid="3" name="_MarkAsFinal">
    <vt:bool>true</vt:bool>
  </property>
</Properties>
</file>